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8"/>
  </p:notesMasterIdLst>
  <p:sldIdLst>
    <p:sldId id="256" r:id="rId2"/>
    <p:sldId id="258" r:id="rId3"/>
    <p:sldId id="259" r:id="rId4"/>
    <p:sldId id="261" r:id="rId5"/>
    <p:sldId id="475" r:id="rId6"/>
    <p:sldId id="508" r:id="rId7"/>
    <p:sldId id="555" r:id="rId8"/>
    <p:sldId id="522" r:id="rId9"/>
    <p:sldId id="476" r:id="rId10"/>
    <p:sldId id="477" r:id="rId11"/>
    <p:sldId id="478" r:id="rId12"/>
    <p:sldId id="479" r:id="rId13"/>
    <p:sldId id="480" r:id="rId14"/>
    <p:sldId id="556" r:id="rId15"/>
    <p:sldId id="557" r:id="rId16"/>
    <p:sldId id="481" r:id="rId17"/>
    <p:sldId id="524" r:id="rId18"/>
    <p:sldId id="531" r:id="rId19"/>
    <p:sldId id="527" r:id="rId20"/>
    <p:sldId id="528" r:id="rId21"/>
    <p:sldId id="526" r:id="rId22"/>
    <p:sldId id="530" r:id="rId23"/>
    <p:sldId id="525" r:id="rId24"/>
    <p:sldId id="532" r:id="rId25"/>
    <p:sldId id="533" r:id="rId26"/>
    <p:sldId id="534" r:id="rId27"/>
    <p:sldId id="539" r:id="rId28"/>
    <p:sldId id="535" r:id="rId29"/>
    <p:sldId id="537" r:id="rId30"/>
    <p:sldId id="538" r:id="rId31"/>
    <p:sldId id="540" r:id="rId32"/>
    <p:sldId id="541" r:id="rId33"/>
    <p:sldId id="536" r:id="rId34"/>
    <p:sldId id="544" r:id="rId35"/>
    <p:sldId id="542" r:id="rId36"/>
    <p:sldId id="543" r:id="rId37"/>
    <p:sldId id="545" r:id="rId38"/>
    <p:sldId id="546" r:id="rId39"/>
    <p:sldId id="554" r:id="rId40"/>
    <p:sldId id="547" r:id="rId41"/>
    <p:sldId id="548" r:id="rId42"/>
    <p:sldId id="549" r:id="rId43"/>
    <p:sldId id="550" r:id="rId44"/>
    <p:sldId id="552" r:id="rId45"/>
    <p:sldId id="551" r:id="rId46"/>
    <p:sldId id="553" r:id="rId4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ECE85B-F8AD-4388-86F4-AB9DD4D24DBE}" v="10" dt="2025-08-21T09:53:47.187"/>
    <p1510:client id="{8DE8D8BA-7A67-DC47-8FEE-8E93E9827C6F}" v="2" dt="2025-08-22T04:52:08.1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726"/>
  </p:normalViewPr>
  <p:slideViewPr>
    <p:cSldViewPr snapToGrid="0">
      <p:cViewPr varScale="1">
        <p:scale>
          <a:sx n="106" d="100"/>
          <a:sy n="106" d="100"/>
        </p:scale>
        <p:origin x="96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293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문지원" userId="2ee9900d-be9a-4888-a81f-bb0d24a4fbce" providerId="ADAL" clId="{F5C76729-D810-501D-8656-9E36EDCFA5E4}"/>
    <pc:docChg chg="undo custSel modSld">
      <pc:chgData name="문지원" userId="2ee9900d-be9a-4888-a81f-bb0d24a4fbce" providerId="ADAL" clId="{F5C76729-D810-501D-8656-9E36EDCFA5E4}" dt="2025-08-22T04:52:42.208" v="64" actId="20577"/>
      <pc:docMkLst>
        <pc:docMk/>
      </pc:docMkLst>
      <pc:sldChg chg="modSp mod">
        <pc:chgData name="문지원" userId="2ee9900d-be9a-4888-a81f-bb0d24a4fbce" providerId="ADAL" clId="{F5C76729-D810-501D-8656-9E36EDCFA5E4}" dt="2025-08-22T04:46:19.788" v="8" actId="20577"/>
        <pc:sldMkLst>
          <pc:docMk/>
          <pc:sldMk cId="3290527513" sldId="542"/>
        </pc:sldMkLst>
        <pc:spChg chg="mod">
          <ac:chgData name="문지원" userId="2ee9900d-be9a-4888-a81f-bb0d24a4fbce" providerId="ADAL" clId="{F5C76729-D810-501D-8656-9E36EDCFA5E4}" dt="2025-08-22T04:46:19.788" v="8" actId="20577"/>
          <ac:spMkLst>
            <pc:docMk/>
            <pc:sldMk cId="3290527513" sldId="542"/>
            <ac:spMk id="3" creationId="{D1056636-267F-05F9-D786-EC7BE107146F}"/>
          </ac:spMkLst>
        </pc:spChg>
      </pc:sldChg>
      <pc:sldChg chg="modSp mod">
        <pc:chgData name="문지원" userId="2ee9900d-be9a-4888-a81f-bb0d24a4fbce" providerId="ADAL" clId="{F5C76729-D810-501D-8656-9E36EDCFA5E4}" dt="2025-08-22T04:49:25.851" v="16" actId="20577"/>
        <pc:sldMkLst>
          <pc:docMk/>
          <pc:sldMk cId="2945277052" sldId="548"/>
        </pc:sldMkLst>
        <pc:spChg chg="mod">
          <ac:chgData name="문지원" userId="2ee9900d-be9a-4888-a81f-bb0d24a4fbce" providerId="ADAL" clId="{F5C76729-D810-501D-8656-9E36EDCFA5E4}" dt="2025-08-22T04:49:25.851" v="16" actId="20577"/>
          <ac:spMkLst>
            <pc:docMk/>
            <pc:sldMk cId="2945277052" sldId="548"/>
            <ac:spMk id="8" creationId="{C0230CC2-AC6B-44D1-D29F-3FD585AFC805}"/>
          </ac:spMkLst>
        </pc:spChg>
      </pc:sldChg>
      <pc:sldChg chg="modSp mod">
        <pc:chgData name="문지원" userId="2ee9900d-be9a-4888-a81f-bb0d24a4fbce" providerId="ADAL" clId="{F5C76729-D810-501D-8656-9E36EDCFA5E4}" dt="2025-08-22T04:50:22.155" v="29" actId="20577"/>
        <pc:sldMkLst>
          <pc:docMk/>
          <pc:sldMk cId="29743687" sldId="549"/>
        </pc:sldMkLst>
        <pc:spChg chg="mod">
          <ac:chgData name="문지원" userId="2ee9900d-be9a-4888-a81f-bb0d24a4fbce" providerId="ADAL" clId="{F5C76729-D810-501D-8656-9E36EDCFA5E4}" dt="2025-08-22T04:50:22.155" v="29" actId="20577"/>
          <ac:spMkLst>
            <pc:docMk/>
            <pc:sldMk cId="29743687" sldId="549"/>
            <ac:spMk id="8" creationId="{192C81BF-5340-23C9-882E-6E3A07BE3AA5}"/>
          </ac:spMkLst>
        </pc:spChg>
      </pc:sldChg>
      <pc:sldChg chg="modSp mod">
        <pc:chgData name="문지원" userId="2ee9900d-be9a-4888-a81f-bb0d24a4fbce" providerId="ADAL" clId="{F5C76729-D810-501D-8656-9E36EDCFA5E4}" dt="2025-08-22T04:52:42.208" v="64" actId="20577"/>
        <pc:sldMkLst>
          <pc:docMk/>
          <pc:sldMk cId="2996722798" sldId="551"/>
        </pc:sldMkLst>
        <pc:spChg chg="mod">
          <ac:chgData name="문지원" userId="2ee9900d-be9a-4888-a81f-bb0d24a4fbce" providerId="ADAL" clId="{F5C76729-D810-501D-8656-9E36EDCFA5E4}" dt="2025-08-22T04:52:42.208" v="64" actId="20577"/>
          <ac:spMkLst>
            <pc:docMk/>
            <pc:sldMk cId="2996722798" sldId="551"/>
            <ac:spMk id="9" creationId="{604A4016-0391-247C-1A5D-4F55028B7F16}"/>
          </ac:spMkLst>
        </pc:spChg>
      </pc:sldChg>
      <pc:sldChg chg="modSp mod">
        <pc:chgData name="문지원" userId="2ee9900d-be9a-4888-a81f-bb0d24a4fbce" providerId="ADAL" clId="{F5C76729-D810-501D-8656-9E36EDCFA5E4}" dt="2025-08-22T04:50:54.348" v="39" actId="20577"/>
        <pc:sldMkLst>
          <pc:docMk/>
          <pc:sldMk cId="1191933399" sldId="552"/>
        </pc:sldMkLst>
        <pc:spChg chg="mod">
          <ac:chgData name="문지원" userId="2ee9900d-be9a-4888-a81f-bb0d24a4fbce" providerId="ADAL" clId="{F5C76729-D810-501D-8656-9E36EDCFA5E4}" dt="2025-08-22T04:50:54.348" v="39" actId="20577"/>
          <ac:spMkLst>
            <pc:docMk/>
            <pc:sldMk cId="1191933399" sldId="552"/>
            <ac:spMk id="9" creationId="{055B8379-E574-2E1A-5FDF-E090041FD22D}"/>
          </ac:spMkLst>
        </pc:spChg>
      </pc:sldChg>
    </pc:docChg>
  </pc:docChgLst>
  <pc:docChgLst>
    <pc:chgData name="문지원" userId="2ee9900d-be9a-4888-a81f-bb0d24a4fbce" providerId="ADAL" clId="{57ECE85B-F8AD-4388-86F4-AB9DD4D24DBE}"/>
    <pc:docChg chg="undo custSel addSld delSld modSld modMainMaster">
      <pc:chgData name="문지원" userId="2ee9900d-be9a-4888-a81f-bb0d24a4fbce" providerId="ADAL" clId="{57ECE85B-F8AD-4388-86F4-AB9DD4D24DBE}" dt="2025-08-21T09:54:47.472" v="58" actId="20577"/>
      <pc:docMkLst>
        <pc:docMk/>
      </pc:docMkLst>
      <pc:sldChg chg="modSp mod">
        <pc:chgData name="문지원" userId="2ee9900d-be9a-4888-a81f-bb0d24a4fbce" providerId="ADAL" clId="{57ECE85B-F8AD-4388-86F4-AB9DD4D24DBE}" dt="2025-08-21T09:52:58.501" v="16" actId="20577"/>
        <pc:sldMkLst>
          <pc:docMk/>
          <pc:sldMk cId="147147073" sldId="475"/>
        </pc:sldMkLst>
        <pc:spChg chg="mod">
          <ac:chgData name="문지원" userId="2ee9900d-be9a-4888-a81f-bb0d24a4fbce" providerId="ADAL" clId="{57ECE85B-F8AD-4388-86F4-AB9DD4D24DBE}" dt="2025-08-21T09:52:58.501" v="16" actId="20577"/>
          <ac:spMkLst>
            <pc:docMk/>
            <pc:sldMk cId="147147073" sldId="475"/>
            <ac:spMk id="7" creationId="{26EB8A94-98F7-46E7-A1D3-14C4B4E87BB4}"/>
          </ac:spMkLst>
        </pc:spChg>
      </pc:sldChg>
      <pc:sldChg chg="modSp add del mod">
        <pc:chgData name="문지원" userId="2ee9900d-be9a-4888-a81f-bb0d24a4fbce" providerId="ADAL" clId="{57ECE85B-F8AD-4388-86F4-AB9DD4D24DBE}" dt="2025-08-21T09:54:15.794" v="40" actId="20577"/>
        <pc:sldMkLst>
          <pc:docMk/>
          <pc:sldMk cId="4269389444" sldId="476"/>
        </pc:sldMkLst>
        <pc:spChg chg="mod">
          <ac:chgData name="문지원" userId="2ee9900d-be9a-4888-a81f-bb0d24a4fbce" providerId="ADAL" clId="{57ECE85B-F8AD-4388-86F4-AB9DD4D24DBE}" dt="2025-08-21T09:53:39.839" v="23"/>
          <ac:spMkLst>
            <pc:docMk/>
            <pc:sldMk cId="4269389444" sldId="476"/>
            <ac:spMk id="2" creationId="{00000000-0000-0000-0000-000000000000}"/>
          </ac:spMkLst>
        </pc:spChg>
        <pc:spChg chg="mod">
          <ac:chgData name="문지원" userId="2ee9900d-be9a-4888-a81f-bb0d24a4fbce" providerId="ADAL" clId="{57ECE85B-F8AD-4388-86F4-AB9DD4D24DBE}" dt="2025-08-21T09:54:15.794" v="40" actId="20577"/>
          <ac:spMkLst>
            <pc:docMk/>
            <pc:sldMk cId="4269389444" sldId="476"/>
            <ac:spMk id="4" creationId="{F6FD1654-AE42-4B78-BB2B-4EC0A57F88C9}"/>
          </ac:spMkLst>
        </pc:spChg>
      </pc:sldChg>
      <pc:sldChg chg="modSp add del mod">
        <pc:chgData name="문지원" userId="2ee9900d-be9a-4888-a81f-bb0d24a4fbce" providerId="ADAL" clId="{57ECE85B-F8AD-4388-86F4-AB9DD4D24DBE}" dt="2025-08-21T09:54:13.481" v="38" actId="20577"/>
        <pc:sldMkLst>
          <pc:docMk/>
          <pc:sldMk cId="1259894370" sldId="477"/>
        </pc:sldMkLst>
        <pc:spChg chg="mod">
          <ac:chgData name="문지원" userId="2ee9900d-be9a-4888-a81f-bb0d24a4fbce" providerId="ADAL" clId="{57ECE85B-F8AD-4388-86F4-AB9DD4D24DBE}" dt="2025-08-21T09:53:40.782" v="24"/>
          <ac:spMkLst>
            <pc:docMk/>
            <pc:sldMk cId="1259894370" sldId="477"/>
            <ac:spMk id="2" creationId="{00000000-0000-0000-0000-000000000000}"/>
          </ac:spMkLst>
        </pc:spChg>
        <pc:spChg chg="mod">
          <ac:chgData name="문지원" userId="2ee9900d-be9a-4888-a81f-bb0d24a4fbce" providerId="ADAL" clId="{57ECE85B-F8AD-4388-86F4-AB9DD4D24DBE}" dt="2025-08-21T09:54:13.481" v="38" actId="20577"/>
          <ac:spMkLst>
            <pc:docMk/>
            <pc:sldMk cId="1259894370" sldId="477"/>
            <ac:spMk id="4" creationId="{F6FD1654-AE42-4B78-BB2B-4EC0A57F88C9}"/>
          </ac:spMkLst>
        </pc:spChg>
      </pc:sldChg>
      <pc:sldChg chg="modSp add del mod">
        <pc:chgData name="문지원" userId="2ee9900d-be9a-4888-a81f-bb0d24a4fbce" providerId="ADAL" clId="{57ECE85B-F8AD-4388-86F4-AB9DD4D24DBE}" dt="2025-08-21T09:54:10.911" v="36" actId="20577"/>
        <pc:sldMkLst>
          <pc:docMk/>
          <pc:sldMk cId="885054259" sldId="478"/>
        </pc:sldMkLst>
        <pc:spChg chg="mod">
          <ac:chgData name="문지원" userId="2ee9900d-be9a-4888-a81f-bb0d24a4fbce" providerId="ADAL" clId="{57ECE85B-F8AD-4388-86F4-AB9DD4D24DBE}" dt="2025-08-21T09:53:41.666" v="25"/>
          <ac:spMkLst>
            <pc:docMk/>
            <pc:sldMk cId="885054259" sldId="478"/>
            <ac:spMk id="2" creationId="{00000000-0000-0000-0000-000000000000}"/>
          </ac:spMkLst>
        </pc:spChg>
        <pc:spChg chg="mod">
          <ac:chgData name="문지원" userId="2ee9900d-be9a-4888-a81f-bb0d24a4fbce" providerId="ADAL" clId="{57ECE85B-F8AD-4388-86F4-AB9DD4D24DBE}" dt="2025-08-21T09:54:10.911" v="36" actId="20577"/>
          <ac:spMkLst>
            <pc:docMk/>
            <pc:sldMk cId="885054259" sldId="478"/>
            <ac:spMk id="4" creationId="{F6FD1654-AE42-4B78-BB2B-4EC0A57F88C9}"/>
          </ac:spMkLst>
        </pc:spChg>
      </pc:sldChg>
      <pc:sldChg chg="modSp add del">
        <pc:chgData name="문지원" userId="2ee9900d-be9a-4888-a81f-bb0d24a4fbce" providerId="ADAL" clId="{57ECE85B-F8AD-4388-86F4-AB9DD4D24DBE}" dt="2025-08-21T09:53:42.604" v="26"/>
        <pc:sldMkLst>
          <pc:docMk/>
          <pc:sldMk cId="3014438127" sldId="479"/>
        </pc:sldMkLst>
        <pc:spChg chg="mod">
          <ac:chgData name="문지원" userId="2ee9900d-be9a-4888-a81f-bb0d24a4fbce" providerId="ADAL" clId="{57ECE85B-F8AD-4388-86F4-AB9DD4D24DBE}" dt="2025-08-21T09:53:42.604" v="26"/>
          <ac:spMkLst>
            <pc:docMk/>
            <pc:sldMk cId="3014438127" sldId="479"/>
            <ac:spMk id="2" creationId="{00000000-0000-0000-0000-000000000000}"/>
          </ac:spMkLst>
        </pc:spChg>
      </pc:sldChg>
      <pc:sldChg chg="modSp add del mod">
        <pc:chgData name="문지원" userId="2ee9900d-be9a-4888-a81f-bb0d24a4fbce" providerId="ADAL" clId="{57ECE85B-F8AD-4388-86F4-AB9DD4D24DBE}" dt="2025-08-21T09:54:02.902" v="34" actId="20577"/>
        <pc:sldMkLst>
          <pc:docMk/>
          <pc:sldMk cId="2570985445" sldId="480"/>
        </pc:sldMkLst>
        <pc:spChg chg="mod">
          <ac:chgData name="문지원" userId="2ee9900d-be9a-4888-a81f-bb0d24a4fbce" providerId="ADAL" clId="{57ECE85B-F8AD-4388-86F4-AB9DD4D24DBE}" dt="2025-08-21T09:53:43.670" v="27"/>
          <ac:spMkLst>
            <pc:docMk/>
            <pc:sldMk cId="2570985445" sldId="480"/>
            <ac:spMk id="2" creationId="{00000000-0000-0000-0000-000000000000}"/>
          </ac:spMkLst>
        </pc:spChg>
        <pc:spChg chg="mod">
          <ac:chgData name="문지원" userId="2ee9900d-be9a-4888-a81f-bb0d24a4fbce" providerId="ADAL" clId="{57ECE85B-F8AD-4388-86F4-AB9DD4D24DBE}" dt="2025-08-21T09:54:02.902" v="34" actId="20577"/>
          <ac:spMkLst>
            <pc:docMk/>
            <pc:sldMk cId="2570985445" sldId="480"/>
            <ac:spMk id="4" creationId="{F6FD1654-AE42-4B78-BB2B-4EC0A57F88C9}"/>
          </ac:spMkLst>
        </pc:spChg>
      </pc:sldChg>
      <pc:sldChg chg="modSp add del">
        <pc:chgData name="문지원" userId="2ee9900d-be9a-4888-a81f-bb0d24a4fbce" providerId="ADAL" clId="{57ECE85B-F8AD-4388-86F4-AB9DD4D24DBE}" dt="2025-08-21T09:53:47.187" v="30"/>
        <pc:sldMkLst>
          <pc:docMk/>
          <pc:sldMk cId="1758615923" sldId="481"/>
        </pc:sldMkLst>
        <pc:spChg chg="mod">
          <ac:chgData name="문지원" userId="2ee9900d-be9a-4888-a81f-bb0d24a4fbce" providerId="ADAL" clId="{57ECE85B-F8AD-4388-86F4-AB9DD4D24DBE}" dt="2025-08-21T09:53:47.187" v="30"/>
          <ac:spMkLst>
            <pc:docMk/>
            <pc:sldMk cId="1758615923" sldId="481"/>
            <ac:spMk id="2" creationId="{00000000-0000-0000-0000-000000000000}"/>
          </ac:spMkLst>
        </pc:spChg>
      </pc:sldChg>
      <pc:sldChg chg="modSp mod">
        <pc:chgData name="문지원" userId="2ee9900d-be9a-4888-a81f-bb0d24a4fbce" providerId="ADAL" clId="{57ECE85B-F8AD-4388-86F4-AB9DD4D24DBE}" dt="2025-08-21T09:54:47.472" v="58" actId="20577"/>
        <pc:sldMkLst>
          <pc:docMk/>
          <pc:sldMk cId="3139909046" sldId="508"/>
        </pc:sldMkLst>
        <pc:spChg chg="mod">
          <ac:chgData name="문지원" userId="2ee9900d-be9a-4888-a81f-bb0d24a4fbce" providerId="ADAL" clId="{57ECE85B-F8AD-4388-86F4-AB9DD4D24DBE}" dt="2025-08-21T09:54:47.472" v="58" actId="20577"/>
          <ac:spMkLst>
            <pc:docMk/>
            <pc:sldMk cId="3139909046" sldId="508"/>
            <ac:spMk id="4" creationId="{F6FD1654-AE42-4B78-BB2B-4EC0A57F88C9}"/>
          </ac:spMkLst>
        </pc:spChg>
      </pc:sldChg>
      <pc:sldChg chg="add del">
        <pc:chgData name="문지원" userId="2ee9900d-be9a-4888-a81f-bb0d24a4fbce" providerId="ADAL" clId="{57ECE85B-F8AD-4388-86F4-AB9DD4D24DBE}" dt="2025-08-21T09:51:21.590" v="9" actId="47"/>
        <pc:sldMkLst>
          <pc:docMk/>
          <pc:sldMk cId="1695165613" sldId="521"/>
        </pc:sldMkLst>
      </pc:sldChg>
      <pc:sldChg chg="modSp add del mod">
        <pc:chgData name="문지원" userId="2ee9900d-be9a-4888-a81f-bb0d24a4fbce" providerId="ADAL" clId="{57ECE85B-F8AD-4388-86F4-AB9DD4D24DBE}" dt="2025-08-21T09:54:20.287" v="44" actId="20577"/>
        <pc:sldMkLst>
          <pc:docMk/>
          <pc:sldMk cId="46838761" sldId="522"/>
        </pc:sldMkLst>
        <pc:spChg chg="mod">
          <ac:chgData name="문지원" userId="2ee9900d-be9a-4888-a81f-bb0d24a4fbce" providerId="ADAL" clId="{57ECE85B-F8AD-4388-86F4-AB9DD4D24DBE}" dt="2025-08-21T09:53:09.974" v="22" actId="20577"/>
          <ac:spMkLst>
            <pc:docMk/>
            <pc:sldMk cId="46838761" sldId="522"/>
            <ac:spMk id="2" creationId="{00000000-0000-0000-0000-000000000000}"/>
          </ac:spMkLst>
        </pc:spChg>
        <pc:spChg chg="mod">
          <ac:chgData name="문지원" userId="2ee9900d-be9a-4888-a81f-bb0d24a4fbce" providerId="ADAL" clId="{57ECE85B-F8AD-4388-86F4-AB9DD4D24DBE}" dt="2025-08-21T09:54:20.287" v="44" actId="20577"/>
          <ac:spMkLst>
            <pc:docMk/>
            <pc:sldMk cId="46838761" sldId="522"/>
            <ac:spMk id="4" creationId="{F6FD1654-AE42-4B78-BB2B-4EC0A57F88C9}"/>
          </ac:spMkLst>
        </pc:spChg>
      </pc:sldChg>
      <pc:sldChg chg="del">
        <pc:chgData name="문지원" userId="2ee9900d-be9a-4888-a81f-bb0d24a4fbce" providerId="ADAL" clId="{57ECE85B-F8AD-4388-86F4-AB9DD4D24DBE}" dt="2025-08-21T09:50:45.403" v="1" actId="47"/>
        <pc:sldMkLst>
          <pc:docMk/>
          <pc:sldMk cId="1956795934" sldId="523"/>
        </pc:sldMkLst>
      </pc:sldChg>
      <pc:sldChg chg="modSp add mod">
        <pc:chgData name="문지원" userId="2ee9900d-be9a-4888-a81f-bb0d24a4fbce" providerId="ADAL" clId="{57ECE85B-F8AD-4388-86F4-AB9DD4D24DBE}" dt="2025-08-21T09:54:28.212" v="50" actId="20577"/>
        <pc:sldMkLst>
          <pc:docMk/>
          <pc:sldMk cId="1832772709" sldId="555"/>
        </pc:sldMkLst>
        <pc:spChg chg="mod">
          <ac:chgData name="문지원" userId="2ee9900d-be9a-4888-a81f-bb0d24a4fbce" providerId="ADAL" clId="{57ECE85B-F8AD-4388-86F4-AB9DD4D24DBE}" dt="2025-08-21T09:54:28.212" v="50" actId="20577"/>
          <ac:spMkLst>
            <pc:docMk/>
            <pc:sldMk cId="1832772709" sldId="555"/>
            <ac:spMk id="4" creationId="{F6FD1654-AE42-4B78-BB2B-4EC0A57F88C9}"/>
          </ac:spMkLst>
        </pc:spChg>
      </pc:sldChg>
      <pc:sldChg chg="modSp add">
        <pc:chgData name="문지원" userId="2ee9900d-be9a-4888-a81f-bb0d24a4fbce" providerId="ADAL" clId="{57ECE85B-F8AD-4388-86F4-AB9DD4D24DBE}" dt="2025-08-21T09:53:44.734" v="28"/>
        <pc:sldMkLst>
          <pc:docMk/>
          <pc:sldMk cId="2073184042" sldId="556"/>
        </pc:sldMkLst>
        <pc:spChg chg="mod">
          <ac:chgData name="문지원" userId="2ee9900d-be9a-4888-a81f-bb0d24a4fbce" providerId="ADAL" clId="{57ECE85B-F8AD-4388-86F4-AB9DD4D24DBE}" dt="2025-08-21T09:53:44.734" v="28"/>
          <ac:spMkLst>
            <pc:docMk/>
            <pc:sldMk cId="2073184042" sldId="556"/>
            <ac:spMk id="2" creationId="{257AA08A-3229-FC98-C04E-DA1D5C25CF05}"/>
          </ac:spMkLst>
        </pc:spChg>
      </pc:sldChg>
      <pc:sldChg chg="modSp add mod">
        <pc:chgData name="문지원" userId="2ee9900d-be9a-4888-a81f-bb0d24a4fbce" providerId="ADAL" clId="{57ECE85B-F8AD-4388-86F4-AB9DD4D24DBE}" dt="2025-08-21T09:53:55.055" v="32" actId="20577"/>
        <pc:sldMkLst>
          <pc:docMk/>
          <pc:sldMk cId="1418794666" sldId="557"/>
        </pc:sldMkLst>
        <pc:spChg chg="mod">
          <ac:chgData name="문지원" userId="2ee9900d-be9a-4888-a81f-bb0d24a4fbce" providerId="ADAL" clId="{57ECE85B-F8AD-4388-86F4-AB9DD4D24DBE}" dt="2025-08-21T09:53:45.811" v="29"/>
          <ac:spMkLst>
            <pc:docMk/>
            <pc:sldMk cId="1418794666" sldId="557"/>
            <ac:spMk id="2" creationId="{61C6D935-C0D5-2C93-C1B0-7A3791FD8EF8}"/>
          </ac:spMkLst>
        </pc:spChg>
        <pc:spChg chg="mod">
          <ac:chgData name="문지원" userId="2ee9900d-be9a-4888-a81f-bb0d24a4fbce" providerId="ADAL" clId="{57ECE85B-F8AD-4388-86F4-AB9DD4D24DBE}" dt="2025-08-21T09:53:55.055" v="32" actId="20577"/>
          <ac:spMkLst>
            <pc:docMk/>
            <pc:sldMk cId="1418794666" sldId="557"/>
            <ac:spMk id="4" creationId="{7F9BB1D5-4D6F-FD9D-9A05-9F09318BE7D7}"/>
          </ac:spMkLst>
        </pc:spChg>
      </pc:sldChg>
      <pc:sldMasterChg chg="modSldLayout">
        <pc:chgData name="문지원" userId="2ee9900d-be9a-4888-a81f-bb0d24a4fbce" providerId="ADAL" clId="{57ECE85B-F8AD-4388-86F4-AB9DD4D24DBE}" dt="2025-08-21T09:52:28.208" v="14" actId="20577"/>
        <pc:sldMasterMkLst>
          <pc:docMk/>
          <pc:sldMasterMk cId="3355862264" sldId="2147483648"/>
        </pc:sldMasterMkLst>
        <pc:sldLayoutChg chg="modSp mod">
          <pc:chgData name="문지원" userId="2ee9900d-be9a-4888-a81f-bb0d24a4fbce" providerId="ADAL" clId="{57ECE85B-F8AD-4388-86F4-AB9DD4D24DBE}" dt="2025-08-21T09:52:28.208" v="14" actId="20577"/>
          <pc:sldLayoutMkLst>
            <pc:docMk/>
            <pc:sldMasterMk cId="3355862264" sldId="2147483648"/>
            <pc:sldLayoutMk cId="3866715624" sldId="2147483660"/>
          </pc:sldLayoutMkLst>
          <pc:spChg chg="mod">
            <ac:chgData name="문지원" userId="2ee9900d-be9a-4888-a81f-bb0d24a4fbce" providerId="ADAL" clId="{57ECE85B-F8AD-4388-86F4-AB9DD4D24DBE}" dt="2025-08-21T09:52:28.208" v="14" actId="20577"/>
            <ac:spMkLst>
              <pc:docMk/>
              <pc:sldMasterMk cId="3355862264" sldId="2147483648"/>
              <pc:sldLayoutMk cId="3866715624" sldId="2147483660"/>
              <ac:spMk id="12" creationId="{00000000-0000-0000-0000-000000000000}"/>
            </ac:spMkLst>
          </pc:spChg>
        </pc:sldLayoutChg>
      </pc:sldMaster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599FD-1C61-4787-9441-E64FA2DFA0C5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F8830-A7F2-470E-B40B-A4BB2A8F16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630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F83899-DD4D-3843-CC3C-62807DA72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2F0906-CC6F-EF90-C423-17526E9DB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0CC1AE-B045-D035-A09E-0EE0ACA24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DD5AB-0029-4C58-BB23-508D4B910CD3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F9091-710F-AA4F-88EA-59F221F3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D57D19-9C46-BB1F-3BED-1DA62550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16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A3D60-95D3-8FC1-E0C9-E954AE515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F5F1FE-1431-F496-DEBD-E1D1E69DE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5BD585-5693-36E1-0B05-608225CCF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204C1-290D-4438-8BBB-10E617B36D19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671965-A9F4-C79B-A076-CD437195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CF7032-F09E-B7BE-51EF-6CCE87D6B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298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578E28-6436-0C62-6CA5-6563D3C47E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E5A65C-1A83-B1B6-293C-580021478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AC2012-C9F8-0B0B-FB60-3CCAA1DFA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E5D5-23AA-4A19-BE9F-946331E29B0F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5FA64-DD86-3000-9A7E-1F5ACD56E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4EB818-C501-E1E4-086F-DCCDA86B2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546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9">
            <a:extLst>
              <a:ext uri="{FF2B5EF4-FFF2-40B4-BE49-F238E27FC236}">
                <a16:creationId xmlns:a16="http://schemas.microsoft.com/office/drawing/2014/main" id="{A9E6FDD2-EFF8-4F8D-B8DD-AC44072228F2}"/>
              </a:ext>
            </a:extLst>
          </p:cNvPr>
          <p:cNvSpPr/>
          <p:nvPr userDrawn="1"/>
        </p:nvSpPr>
        <p:spPr>
          <a:xfrm>
            <a:off x="0" y="6419850"/>
            <a:ext cx="12192000" cy="4381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286122" y="6517291"/>
            <a:ext cx="5892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+mn-ea"/>
              </a:rPr>
              <a:t>School of Computer Software at Daegu Catholic University </a:t>
            </a:r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+mn-ea"/>
                <a:cs typeface="KoPubDotum_Pro" charset="-127"/>
              </a:rPr>
              <a:t>ⓒ </a:t>
            </a:r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+mn-ea"/>
                <a:cs typeface="KoPubDotum_Pro" charset="-127"/>
              </a:rPr>
              <a:t>2025</a:t>
            </a:r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+mn-ea"/>
                <a:cs typeface="KoPubDotum_Pro" charset="-127"/>
              </a:rPr>
              <a:t> </a:t>
            </a:r>
            <a:endParaRPr lang="en-US" altLang="ko-KR" sz="1100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+mn-ea"/>
            </a:endParaRPr>
          </a:p>
        </p:txBody>
      </p:sp>
      <p:grpSp>
        <p:nvGrpSpPr>
          <p:cNvPr id="3" name="그룹 2"/>
          <p:cNvGrpSpPr/>
          <p:nvPr userDrawn="1"/>
        </p:nvGrpSpPr>
        <p:grpSpPr>
          <a:xfrm>
            <a:off x="212090" y="181601"/>
            <a:ext cx="452120" cy="479425"/>
            <a:chOff x="212090" y="154305"/>
            <a:chExt cx="452120" cy="479425"/>
          </a:xfrm>
        </p:grpSpPr>
        <p:sp>
          <p:nvSpPr>
            <p:cNvPr id="16" name="직사각형 15"/>
            <p:cNvSpPr/>
            <p:nvPr userDrawn="1"/>
          </p:nvSpPr>
          <p:spPr>
            <a:xfrm>
              <a:off x="257810" y="197485"/>
              <a:ext cx="406400" cy="436245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7" name="직사각형 16"/>
            <p:cNvSpPr/>
            <p:nvPr userDrawn="1"/>
          </p:nvSpPr>
          <p:spPr>
            <a:xfrm>
              <a:off x="212090" y="154305"/>
              <a:ext cx="414020" cy="441325"/>
            </a:xfrm>
            <a:prstGeom prst="rect">
              <a:avLst/>
            </a:prstGeom>
            <a:solidFill>
              <a:schemeClr val="accent1">
                <a:lumMod val="75000"/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3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778170" y="211133"/>
            <a:ext cx="10515600" cy="436245"/>
          </a:xfrm>
        </p:spPr>
        <p:txBody>
          <a:bodyPr>
            <a:normAutofit/>
          </a:bodyPr>
          <a:lstStyle>
            <a:lvl1pPr>
              <a:defRPr sz="2200" b="1">
                <a:effectLst/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22" name="Rectangle 49">
            <a:extLst>
              <a:ext uri="{FF2B5EF4-FFF2-40B4-BE49-F238E27FC236}">
                <a16:creationId xmlns:a16="http://schemas.microsoft.com/office/drawing/2014/main" id="{A9E6FDD2-EFF8-4F8D-B8DD-AC44072228F2}"/>
              </a:ext>
            </a:extLst>
          </p:cNvPr>
          <p:cNvSpPr/>
          <p:nvPr userDrawn="1"/>
        </p:nvSpPr>
        <p:spPr>
          <a:xfrm>
            <a:off x="778170" y="658952"/>
            <a:ext cx="10515600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Slide Number Placeholder 5"/>
          <p:cNvSpPr txBox="1">
            <a:spLocks/>
          </p:cNvSpPr>
          <p:nvPr userDrawn="1"/>
        </p:nvSpPr>
        <p:spPr>
          <a:xfrm>
            <a:off x="10918209" y="6451213"/>
            <a:ext cx="11725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A9DDCE-963A-4EC7-86E5-E3CB2C5F87AE}" type="slidenum">
              <a:rPr lang="ko-KR" altLang="en-US" smtClean="0">
                <a:solidFill>
                  <a:schemeClr val="bg2">
                    <a:lumMod val="75000"/>
                  </a:schemeClr>
                </a:solidFill>
              </a:rPr>
              <a:pPr/>
              <a:t>‹#›</a:t>
            </a:fld>
            <a:endParaRPr lang="ko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797256" y="802112"/>
            <a:ext cx="10515600" cy="5538639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1pPr>
            <a:lvl2pPr marL="685800" indent="-228600">
              <a:buFont typeface="Wingdings" panose="05000000000000000000" pitchFamily="2" charset="2"/>
              <a:buChar char="ü"/>
              <a:defRPr sz="1800">
                <a:latin typeface="+mn-ea"/>
                <a:ea typeface="+mn-ea"/>
              </a:defRPr>
            </a:lvl2pPr>
            <a:lvl3pPr marL="1143000" indent="-228600">
              <a:buFont typeface="Wingdings" panose="05000000000000000000" pitchFamily="2" charset="2"/>
              <a:buChar char="Ø"/>
              <a:defRPr sz="1800">
                <a:latin typeface="+mn-ea"/>
                <a:ea typeface="+mn-ea"/>
              </a:defRPr>
            </a:lvl3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</p:spTree>
    <p:extLst>
      <p:ext uri="{BB962C8B-B14F-4D97-AF65-F5344CB8AC3E}">
        <p14:creationId xmlns:p14="http://schemas.microsoft.com/office/powerpoint/2010/main" val="3866715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CCC43-8376-12B7-10C9-E8D9416F4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6A5EA8-735E-8807-16A2-6B0B18EA6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1573D7-9742-59C1-7D66-7A5477A1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97959B-63BF-6A62-9BDA-40D2D51A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04BD18-342A-9A44-D456-1D1FEF7F8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855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0544F-F186-43CE-BBE2-11B39B536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83497F-6D4E-2199-C536-014601D8E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61117B-CD03-B62C-E182-87C137271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326B-7755-4A57-9180-876B04A1CF56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6E7F78-4EAF-4A91-1128-E0702338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DD5605-D209-E7B7-9563-AB8E16FD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1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27606-DEB9-ED8F-598F-DC08AB9A3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83658F-D9CF-24CB-E11E-2486F01AC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465732-B0BC-7EC0-B088-C1AC5D9D9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40426A-59E2-A8FA-A67D-9D385A987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B9CF6-1F5B-4F1D-B498-335F6DB63D7E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B9078F-4C99-C6B0-4C30-94747ECA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EE37D0-2090-61E8-2FEE-9EA5774A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15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F585C-175A-322B-8771-2700A33D6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1C39E9-86F9-7511-3BE4-0C24710AB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C9AB3C-A395-D570-9D70-98853A72F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3A5A47-A029-3A2D-15BD-7A178CB1F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C2544B-792E-9FF0-48A0-DA1651AD2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59A7DA-6D50-15D8-D613-D1B2FD887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F065-33E1-4344-BDAF-1E3F99EDF05D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E87529F-9517-92D8-823D-7A86951CA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F68030-E14B-F1E0-E93F-CB26368B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85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6B536-C1FC-B9A5-AAFF-56A8DF641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2179D-F5A0-D771-CE93-DE14296D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82562-616F-4954-A745-0656D3C22235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69D32F-CA87-D65A-3638-241404132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E544550-65BD-E7A5-F0DA-8ED2AD83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329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2F2E86-71E9-C861-D7EF-08D6078C5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F6334-58DE-4AF0-B3A3-093D075357C9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52D4B9-80F6-8E0E-7E8E-27187671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6F1289-9248-D36D-D167-85C21AF27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455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88A7FA-CB42-47BD-875D-3C0AA6D01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A59063-10A3-3563-E369-7BD0C93C0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D496C4-4F29-F042-381B-6E87520FB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9FFEA6-85B1-0738-B73E-3932CD741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B039-3981-4696-8D08-29D74AAC0017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4E961B-2124-2241-226B-A24E4268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BB1F3-4F92-3538-95CE-328777EE3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422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C82C8-8E83-F69F-EC59-846705A46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94EA9E-21EF-CC50-373E-EEC937DD05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D3EC10-493C-2E58-CC27-33E380B58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F25D9B-DA41-E3B6-55D1-BFA20A067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DA176-9990-40FF-B6A4-F7B8154659EE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53A3DC-121B-94A3-557F-557E16F7B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C5589D-8BAC-0AC7-9652-ED773F2CC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35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E6CA47-AE69-5D97-71BB-53D82210F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A10E28-F5A6-DA58-4CE9-BE2DB5CD9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67486"/>
            <a:ext cx="10515600" cy="5115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266DB-150C-60E0-04D2-56386127E3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02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938E5D-5BDC-4BFB-AEAC-2796A3FBC93F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AC2E03-C450-BF14-E152-0FF148687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0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r>
              <a:rPr lang="en-US" altLang="ko-KR"/>
              <a:t>Software&amp;System Lab.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2F422F-8535-A5ED-2B3D-1DF22AEB4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02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18F53C-9B9C-4190-B98E-954091A4C3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86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jetbrains.com/ko-kr/academy/student-pack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" TargetMode="External"/><Relationship Id="rId2" Type="http://schemas.openxmlformats.org/officeDocument/2006/relationships/hyperlink" Target="https://www.jetbrains.com/ko-kr/academy/student-pack/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jetbrains.com/ko-kr/pycharm/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A8BA2-7F73-9CAF-BF06-5B6FBCA2BC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/>
              <a:t>인공지능 응용 시스템 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494479-30E9-785C-7385-D249FF1AB0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46501"/>
          </a:xfrm>
        </p:spPr>
        <p:txBody>
          <a:bodyPr>
            <a:noAutofit/>
          </a:bodyPr>
          <a:lstStyle/>
          <a:p>
            <a:r>
              <a:rPr lang="en-US" altLang="ko-KR" sz="1500" dirty="0"/>
              <a:t>Ch2. </a:t>
            </a:r>
            <a:r>
              <a:rPr lang="ko-KR" altLang="en-US" sz="1500" dirty="0"/>
              <a:t>모델 적용 및 응용 실습 </a:t>
            </a:r>
            <a:r>
              <a:rPr lang="en-US" altLang="ko-KR" sz="1500" dirty="0"/>
              <a:t>1</a:t>
            </a:r>
          </a:p>
          <a:p>
            <a:endParaRPr lang="en-US" altLang="ko-KR" sz="1500" dirty="0"/>
          </a:p>
          <a:p>
            <a:r>
              <a:rPr lang="ko-KR" altLang="en-US" sz="1500" dirty="0"/>
              <a:t>대구가톨릭대학교 </a:t>
            </a:r>
            <a:r>
              <a:rPr lang="ko-KR" altLang="en-US" sz="1500" dirty="0" err="1"/>
              <a:t>컴퓨터소프트웨어학부</a:t>
            </a:r>
            <a:endParaRPr lang="en-US" altLang="ko-KR" sz="1500" dirty="0"/>
          </a:p>
          <a:p>
            <a:r>
              <a:rPr lang="en-US" altLang="ko-KR" sz="1500" dirty="0" err="1"/>
              <a:t>Software&amp;System</a:t>
            </a:r>
            <a:r>
              <a:rPr lang="en-US" altLang="ko-KR" sz="1500" dirty="0"/>
              <a:t> Lab.</a:t>
            </a:r>
          </a:p>
          <a:p>
            <a:r>
              <a:rPr lang="ko-KR" altLang="en-US" sz="1500" dirty="0"/>
              <a:t>전 수 빈</a:t>
            </a:r>
          </a:p>
        </p:txBody>
      </p:sp>
    </p:spTree>
    <p:extLst>
      <p:ext uri="{BB962C8B-B14F-4D97-AF65-F5344CB8AC3E}">
        <p14:creationId xmlns:p14="http://schemas.microsoft.com/office/powerpoint/2010/main" val="3408387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</a:t>
            </a:r>
            <a:r>
              <a:rPr lang="en-US" altLang="ko-KR" sz="2200" dirty="0"/>
              <a:t>PyCharm </a:t>
            </a:r>
            <a:r>
              <a:rPr lang="ko-KR" altLang="en-US" sz="2200" dirty="0"/>
              <a:t>설치</a:t>
            </a:r>
            <a:endParaRPr lang="en-US" altLang="ko-KR" sz="2200" dirty="0"/>
          </a:p>
          <a:p>
            <a:pPr lvl="2">
              <a:lnSpc>
                <a:spcPct val="150000"/>
              </a:lnSpc>
            </a:pPr>
            <a:r>
              <a:rPr lang="en-US" altLang="ko-KR" sz="2000" dirty="0"/>
              <a:t> </a:t>
            </a:r>
            <a:r>
              <a:rPr lang="ko-KR" altLang="en-US" sz="2000" dirty="0"/>
              <a:t>지원 가능 파일 확장자 선택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endParaRPr lang="en-US" altLang="ko-KR" sz="20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77CA02-4F1F-1582-8E3D-850BB2EB174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71002" y="2624697"/>
            <a:ext cx="6049996" cy="3748706"/>
            <a:chOff x="3071002" y="2624697"/>
            <a:chExt cx="6049996" cy="374870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9F9B373-D3B2-5EEE-99EC-14F24DD980B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1002" y="2624697"/>
              <a:ext cx="6049996" cy="3748706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63CCB0E-7BC0-0545-D08A-16BE8BC97FC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86809" y="6002568"/>
              <a:ext cx="955563" cy="2848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9894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</a:t>
            </a:r>
            <a:r>
              <a:rPr lang="en-US" altLang="ko-KR" sz="2200" dirty="0"/>
              <a:t>PyCharm </a:t>
            </a:r>
            <a:r>
              <a:rPr lang="ko-KR" altLang="en-US" sz="2200" dirty="0"/>
              <a:t>설치</a:t>
            </a:r>
            <a:endParaRPr lang="en-US" altLang="ko-KR" sz="2000" dirty="0"/>
          </a:p>
          <a:p>
            <a:pPr lvl="2">
              <a:lnSpc>
                <a:spcPct val="150000"/>
              </a:lnSpc>
            </a:pPr>
            <a:r>
              <a:rPr lang="en-US" altLang="ko-KR" sz="2000" dirty="0"/>
              <a:t> </a:t>
            </a:r>
            <a:r>
              <a:rPr lang="ko-KR" altLang="en-US" sz="2000" dirty="0"/>
              <a:t>테마 설정</a:t>
            </a:r>
            <a:endParaRPr lang="en-US" altLang="ko-KR" sz="2000" dirty="0"/>
          </a:p>
        </p:txBody>
      </p:sp>
      <p:pic>
        <p:nvPicPr>
          <p:cNvPr id="6" name="Picture 149">
            <a:extLst>
              <a:ext uri="{FF2B5EF4-FFF2-40B4-BE49-F238E27FC236}">
                <a16:creationId xmlns:a16="http://schemas.microsoft.com/office/drawing/2014/main" id="{2F8F125A-F7D8-4D0E-86A4-CE52511BC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070" y="1202551"/>
            <a:ext cx="6618840" cy="505017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85054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1062784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 </a:t>
            </a:r>
            <a:r>
              <a:rPr lang="en-US" altLang="ko-KR" sz="2400" dirty="0"/>
              <a:t>(</a:t>
            </a:r>
            <a:r>
              <a:rPr lang="ko-KR" altLang="en-US" sz="2400" dirty="0"/>
              <a:t>학생 개인 용도</a:t>
            </a:r>
            <a:r>
              <a:rPr lang="en-US" altLang="ko-KR" sz="2400" dirty="0"/>
              <a:t>)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아래 주소로 들어가 학교 이메일 주소로 학생용 계정 생성</a:t>
            </a:r>
            <a:endParaRPr lang="en-US" altLang="ko-KR" sz="2200" dirty="0"/>
          </a:p>
          <a:p>
            <a:pPr lvl="2"/>
            <a:r>
              <a:rPr lang="ko-KR" altLang="en-US" sz="2200" dirty="0"/>
              <a:t> </a:t>
            </a:r>
            <a:r>
              <a:rPr lang="en-US" altLang="ko-KR" sz="2400" dirty="0">
                <a:hlinkClick r:id="rId2"/>
              </a:rPr>
              <a:t>https://www.jetbrains.com/ko-kr/academy/student-pack/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라이선스 활성화를 위해 로그인 후 사용 가능 </a:t>
            </a:r>
            <a:r>
              <a:rPr lang="en-US" altLang="ko-KR" sz="2200" dirty="0"/>
              <a:t>(Help -&gt; Register</a:t>
            </a:r>
            <a:r>
              <a:rPr lang="ko-KR" altLang="en-US" sz="2200" dirty="0"/>
              <a:t>에서 변경 가능</a:t>
            </a:r>
            <a:r>
              <a:rPr lang="en-US" altLang="ko-KR" sz="2200" dirty="0"/>
              <a:t>)</a:t>
            </a:r>
            <a:endParaRPr lang="en-US" altLang="ko-KR" sz="2000" dirty="0"/>
          </a:p>
        </p:txBody>
      </p:sp>
      <p:pic>
        <p:nvPicPr>
          <p:cNvPr id="7" name="Picture 151">
            <a:extLst>
              <a:ext uri="{FF2B5EF4-FFF2-40B4-BE49-F238E27FC236}">
                <a16:creationId xmlns:a16="http://schemas.microsoft.com/office/drawing/2014/main" id="{3218A5D4-12FC-46B5-8995-121A40C4A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220" y="3292497"/>
            <a:ext cx="5165492" cy="311062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14438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en-US" altLang="ko-KR" sz="2200" dirty="0"/>
              <a:t>PyCharm </a:t>
            </a:r>
            <a:r>
              <a:rPr lang="ko-KR" altLang="en-US" sz="2200" dirty="0"/>
              <a:t>프로젝트 생성 </a:t>
            </a:r>
            <a:endParaRPr lang="en-US" altLang="ko-KR" sz="2000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5759FD6-1831-63FD-C717-F95841745BB0}"/>
              </a:ext>
            </a:extLst>
          </p:cNvPr>
          <p:cNvGrpSpPr/>
          <p:nvPr/>
        </p:nvGrpSpPr>
        <p:grpSpPr>
          <a:xfrm>
            <a:off x="390031" y="2090927"/>
            <a:ext cx="11411937" cy="4057826"/>
            <a:chOff x="254644" y="2090927"/>
            <a:chExt cx="11411937" cy="405782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3687786-8A66-C1BA-7595-92A2DE2AAF9F}"/>
                </a:ext>
              </a:extLst>
            </p:cNvPr>
            <p:cNvGrpSpPr/>
            <p:nvPr/>
          </p:nvGrpSpPr>
          <p:grpSpPr>
            <a:xfrm>
              <a:off x="254644" y="2090928"/>
              <a:ext cx="5680731" cy="4057825"/>
              <a:chOff x="254645" y="2274744"/>
              <a:chExt cx="5142646" cy="3718769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BAD8002A-2E33-72CE-4676-9FEF3FC2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54645" y="2274744"/>
                <a:ext cx="5142646" cy="3718769"/>
              </a:xfrm>
              <a:prstGeom prst="rect">
                <a:avLst/>
              </a:prstGeom>
            </p:spPr>
          </p:pic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5C320859-6972-B9A6-14EE-9C5FF49E5378}"/>
                  </a:ext>
                </a:extLst>
              </p:cNvPr>
              <p:cNvSpPr/>
              <p:nvPr/>
            </p:nvSpPr>
            <p:spPr>
              <a:xfrm>
                <a:off x="1591199" y="2962312"/>
                <a:ext cx="3365011" cy="2992166"/>
              </a:xfrm>
              <a:prstGeom prst="rect">
                <a:avLst/>
              </a:prstGeom>
              <a:solidFill>
                <a:srgbClr val="1E1F2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CD03FA9-B085-D367-862D-7F9A500EB629}"/>
                </a:ext>
              </a:extLst>
            </p:cNvPr>
            <p:cNvSpPr/>
            <p:nvPr/>
          </p:nvSpPr>
          <p:spPr>
            <a:xfrm>
              <a:off x="4050768" y="2403041"/>
              <a:ext cx="619528" cy="23369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5FB68B3-786C-DEB6-5E45-F92EE9ED9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55056" y="2090927"/>
              <a:ext cx="5611525" cy="4057826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6CD543C-20EB-FDEB-917A-624E09A210D1}"/>
                </a:ext>
              </a:extLst>
            </p:cNvPr>
            <p:cNvSpPr/>
            <p:nvPr/>
          </p:nvSpPr>
          <p:spPr>
            <a:xfrm>
              <a:off x="10621541" y="5907103"/>
              <a:ext cx="619528" cy="23369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0985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71B97-6AE6-7CD7-81B4-86193F2F6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7AA08A-3229-FC98-C04E-DA1D5C25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376F7-CD30-9B16-FAC2-95CEC2495ACD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4FA98146-8452-229F-BFC8-8BCDD214E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새로운 파일 생성  </a:t>
            </a:r>
            <a:endParaRPr lang="en-US" altLang="ko-KR" sz="2000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6E0A398-91D4-C124-5B20-A84F1190C68F}"/>
              </a:ext>
            </a:extLst>
          </p:cNvPr>
          <p:cNvGrpSpPr/>
          <p:nvPr/>
        </p:nvGrpSpPr>
        <p:grpSpPr>
          <a:xfrm>
            <a:off x="961287" y="2124004"/>
            <a:ext cx="10075426" cy="4105848"/>
            <a:chOff x="961287" y="2124004"/>
            <a:chExt cx="10075426" cy="4105848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FCA2543-189D-A4BC-3986-66B0BD017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287" y="2124004"/>
              <a:ext cx="5599835" cy="4105848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DA393F8-2A73-2819-31FB-9235CD0BD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40391" y="2124004"/>
              <a:ext cx="4096322" cy="4105848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873143B-54AC-2FD5-7C36-20936F56F239}"/>
                </a:ext>
              </a:extLst>
            </p:cNvPr>
            <p:cNvSpPr/>
            <p:nvPr/>
          </p:nvSpPr>
          <p:spPr>
            <a:xfrm>
              <a:off x="1420095" y="3088841"/>
              <a:ext cx="1947946" cy="34777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8D43066-8E74-1F6A-9267-3F09674A4B4A}"/>
                </a:ext>
              </a:extLst>
            </p:cNvPr>
            <p:cNvSpPr/>
            <p:nvPr/>
          </p:nvSpPr>
          <p:spPr>
            <a:xfrm>
              <a:off x="1328655" y="2197301"/>
              <a:ext cx="431565" cy="26395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4A00CE7-837B-62A1-89F8-0247435A6DD5}"/>
                </a:ext>
              </a:extLst>
            </p:cNvPr>
            <p:cNvSpPr/>
            <p:nvPr/>
          </p:nvSpPr>
          <p:spPr>
            <a:xfrm>
              <a:off x="7660875" y="3523181"/>
              <a:ext cx="1064025" cy="34777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318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75B1B-F725-00B0-F6C6-29DE9D016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C6D935-C0D5-2C93-C1B0-7A3791FD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7815B9-A013-065D-F568-603164A1D388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F9BB1D5-4D6F-FD9D-9A05-9F09318BE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새로운 파일 생성</a:t>
            </a:r>
            <a:endParaRPr lang="en-US" altLang="ko-KR" sz="2200" dirty="0"/>
          </a:p>
          <a:p>
            <a:pPr lvl="2"/>
            <a:r>
              <a:rPr lang="en-US" altLang="ko-KR" sz="2200" dirty="0"/>
              <a:t>Name: </a:t>
            </a:r>
            <a:r>
              <a:rPr lang="ko-KR" altLang="en-US" sz="2200" dirty="0"/>
              <a:t>원하는 파일명</a:t>
            </a:r>
            <a:endParaRPr lang="en-US" altLang="ko-KR" sz="2200" dirty="0"/>
          </a:p>
          <a:p>
            <a:pPr lvl="2"/>
            <a:r>
              <a:rPr lang="ko-KR" altLang="en-US" sz="2200" dirty="0"/>
              <a:t>파일명 입력 후 </a:t>
            </a:r>
            <a:r>
              <a:rPr lang="ko-KR" altLang="en-US" sz="2200" dirty="0" err="1"/>
              <a:t>엔터</a:t>
            </a:r>
            <a:r>
              <a:rPr lang="ko-KR" altLang="en-US" sz="2200" dirty="0"/>
              <a:t> 또는 </a:t>
            </a:r>
            <a:r>
              <a:rPr lang="en-US" altLang="ko-KR" sz="2200" dirty="0"/>
              <a:t>Python file </a:t>
            </a:r>
            <a:r>
              <a:rPr lang="ko-KR" altLang="en-US" sz="2200" dirty="0"/>
              <a:t>더블 클릭  </a:t>
            </a:r>
            <a:endParaRPr lang="en-US" altLang="ko-KR" sz="20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455E5BE-B898-8C2F-96CF-FDF6EDA7A889}"/>
              </a:ext>
            </a:extLst>
          </p:cNvPr>
          <p:cNvGrpSpPr/>
          <p:nvPr/>
        </p:nvGrpSpPr>
        <p:grpSpPr>
          <a:xfrm>
            <a:off x="3205733" y="3429000"/>
            <a:ext cx="5780533" cy="2834222"/>
            <a:chOff x="3205733" y="3429000"/>
            <a:chExt cx="5780533" cy="283422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2280C555-24C2-BC09-EAD0-7FE902F8E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05733" y="3429000"/>
              <a:ext cx="5780533" cy="2834222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A376AF6-5690-05A2-A902-3F15D0077D11}"/>
                </a:ext>
              </a:extLst>
            </p:cNvPr>
            <p:cNvSpPr/>
            <p:nvPr/>
          </p:nvSpPr>
          <p:spPr>
            <a:xfrm>
              <a:off x="3462255" y="4846111"/>
              <a:ext cx="1947946" cy="34777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8794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</a:t>
            </a:r>
            <a:r>
              <a:rPr lang="en-US" altLang="ko-KR" sz="2200" dirty="0"/>
              <a:t>Python </a:t>
            </a:r>
            <a:r>
              <a:rPr lang="ko-KR" altLang="en-US" sz="2200" dirty="0"/>
              <a:t>코드 작성 및 실행</a:t>
            </a:r>
            <a:endParaRPr lang="en-US" altLang="ko-KR" sz="200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CF972FF-A623-F5C4-9D01-1220E3FF3B53}"/>
              </a:ext>
            </a:extLst>
          </p:cNvPr>
          <p:cNvGrpSpPr/>
          <p:nvPr/>
        </p:nvGrpSpPr>
        <p:grpSpPr>
          <a:xfrm>
            <a:off x="2534400" y="1063546"/>
            <a:ext cx="9310511" cy="5246104"/>
            <a:chOff x="2534400" y="1063546"/>
            <a:chExt cx="9310511" cy="524610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0FEDB40-2D53-6958-3E94-D27A61D11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19332" y="1192473"/>
              <a:ext cx="6725579" cy="511717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1CB0422-CA35-EDFE-4F50-ACE8EE180BC3}"/>
                </a:ext>
              </a:extLst>
            </p:cNvPr>
            <p:cNvSpPr/>
            <p:nvPr/>
          </p:nvSpPr>
          <p:spPr>
            <a:xfrm>
              <a:off x="5560112" y="4701331"/>
              <a:ext cx="1130634" cy="2669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8ED4988-1492-DFE3-23C5-C43FD1BCF3BA}"/>
                </a:ext>
              </a:extLst>
            </p:cNvPr>
            <p:cNvSpPr/>
            <p:nvPr/>
          </p:nvSpPr>
          <p:spPr>
            <a:xfrm>
              <a:off x="7414826" y="1598131"/>
              <a:ext cx="4164058" cy="24842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0D8AE16-A43F-283E-90E0-5F33BF574721}"/>
                </a:ext>
              </a:extLst>
            </p:cNvPr>
            <p:cNvSpPr/>
            <p:nvPr/>
          </p:nvSpPr>
          <p:spPr>
            <a:xfrm>
              <a:off x="9460855" y="1192473"/>
              <a:ext cx="230345" cy="25837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설명선: 오른쪽 화살표 11">
              <a:extLst>
                <a:ext uri="{FF2B5EF4-FFF2-40B4-BE49-F238E27FC236}">
                  <a16:creationId xmlns:a16="http://schemas.microsoft.com/office/drawing/2014/main" id="{3CED6753-1D5F-88A9-CCCE-3AE876CA262D}"/>
                </a:ext>
              </a:extLst>
            </p:cNvPr>
            <p:cNvSpPr/>
            <p:nvPr/>
          </p:nvSpPr>
          <p:spPr>
            <a:xfrm>
              <a:off x="4932000" y="2419200"/>
              <a:ext cx="2438597" cy="619199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80968"/>
              </a:avLst>
            </a:prstGeom>
            <a:solidFill>
              <a:srgbClr val="FFFF00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chemeClr val="tx1"/>
                  </a:solidFill>
                </a:rPr>
                <a:t>코드 입력란</a:t>
              </a:r>
            </a:p>
          </p:txBody>
        </p:sp>
        <p:sp>
          <p:nvSpPr>
            <p:cNvPr id="13" name="설명선: 오른쪽 화살표 12">
              <a:extLst>
                <a:ext uri="{FF2B5EF4-FFF2-40B4-BE49-F238E27FC236}">
                  <a16:creationId xmlns:a16="http://schemas.microsoft.com/office/drawing/2014/main" id="{F868C9D0-57C2-D6C6-F4DB-5140A27C4C1B}"/>
                </a:ext>
              </a:extLst>
            </p:cNvPr>
            <p:cNvSpPr/>
            <p:nvPr/>
          </p:nvSpPr>
          <p:spPr>
            <a:xfrm>
              <a:off x="2534400" y="4470110"/>
              <a:ext cx="2949797" cy="735466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81700"/>
              </a:avLst>
            </a:prstGeom>
            <a:solidFill>
              <a:srgbClr val="FFFF00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>
                  <a:solidFill>
                    <a:schemeClr val="tx1"/>
                  </a:solidFill>
                </a:rPr>
                <a:t>코드 실행 결과 출력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설명선: 오른쪽 화살표 13">
              <a:extLst>
                <a:ext uri="{FF2B5EF4-FFF2-40B4-BE49-F238E27FC236}">
                  <a16:creationId xmlns:a16="http://schemas.microsoft.com/office/drawing/2014/main" id="{26DE06DF-FC80-C79A-63C4-C0234951FE24}"/>
                </a:ext>
              </a:extLst>
            </p:cNvPr>
            <p:cNvSpPr/>
            <p:nvPr/>
          </p:nvSpPr>
          <p:spPr>
            <a:xfrm>
              <a:off x="7370597" y="1063546"/>
              <a:ext cx="2017091" cy="441111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0259"/>
              </a:avLst>
            </a:prstGeom>
            <a:solidFill>
              <a:srgbClr val="FFFF00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>
                  <a:solidFill>
                    <a:schemeClr val="tx1"/>
                  </a:solidFill>
                </a:rPr>
                <a:t>코드 실행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8615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F94EA-2590-572C-593D-61199F1CC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89CB09-2850-FC43-BA56-0111E85D9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58E87-54E2-C694-65BC-F71DAFA3F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모델 사용 절차</a:t>
            </a:r>
            <a:endParaRPr lang="en-US" altLang="ko-KR" dirty="0"/>
          </a:p>
          <a:p>
            <a:pPr lvl="1"/>
            <a:r>
              <a:rPr lang="ko-KR" altLang="en-US" dirty="0"/>
              <a:t>데이터셋 구축</a:t>
            </a:r>
            <a:endParaRPr lang="en-US" altLang="ko-KR" dirty="0"/>
          </a:p>
          <a:p>
            <a:pPr lvl="1"/>
            <a:r>
              <a:rPr lang="ko-KR" altLang="en-US" dirty="0"/>
              <a:t>모델 학습</a:t>
            </a:r>
            <a:endParaRPr lang="en-US" altLang="ko-KR" dirty="0"/>
          </a:p>
          <a:p>
            <a:pPr lvl="1"/>
            <a:r>
              <a:rPr lang="ko-KR" altLang="en-US" dirty="0"/>
              <a:t>추론모델 생성</a:t>
            </a:r>
            <a:endParaRPr lang="en-US" altLang="ko-KR" dirty="0"/>
          </a:p>
          <a:p>
            <a:pPr lvl="1"/>
            <a:r>
              <a:rPr lang="ko-KR" altLang="en-US" dirty="0"/>
              <a:t>추론모델을 이용한 응용 시스템 개발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6698AF-00E7-4CE5-D259-3EFA8EB65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9D7A1A-D14E-F627-40D2-DD51659F7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F04C4B-556D-2AD4-96B0-B373008D9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919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C0622-4ED9-5043-4D4E-7DECA5475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34713A-9B55-EE50-0C09-6FC3A3BF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C7165A-8A40-2F81-E46D-6700D4875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딥러닝의</a:t>
            </a:r>
            <a:r>
              <a:rPr lang="ko-KR" altLang="en-US" dirty="0"/>
              <a:t> 학습과 추론 절차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1D12B-8EA9-D5FB-4017-858D995A3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AF8179-AB3D-62F7-7901-BB679CAD2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D286D5-E9D4-8FD3-49EE-517A37632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450701-EEB5-9617-4C90-EA647D309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84" y="2064994"/>
            <a:ext cx="7874031" cy="43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0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14478-0C08-15D7-1F12-D131B66C7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29554-4722-1615-675F-E95F43723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 </a:t>
            </a:r>
            <a:r>
              <a:rPr lang="en-US" altLang="ko-KR" dirty="0"/>
              <a:t>– </a:t>
            </a:r>
            <a:r>
              <a:rPr lang="ko-KR" altLang="en-US" dirty="0"/>
              <a:t>데이터셋 구축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89DD3B-9210-A8F2-5F34-B7B145EA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프로젝트 목표 설정</a:t>
            </a:r>
            <a:endParaRPr lang="en-US" altLang="ko-KR" dirty="0"/>
          </a:p>
          <a:p>
            <a:pPr lvl="1"/>
            <a:r>
              <a:rPr lang="ko-KR" altLang="en-US" dirty="0"/>
              <a:t>어떤 문제를 풀고 </a:t>
            </a:r>
            <a:r>
              <a:rPr lang="ko-KR" altLang="en-US" dirty="0" err="1"/>
              <a:t>싶은지</a:t>
            </a:r>
            <a:r>
              <a:rPr lang="ko-KR" altLang="en-US" dirty="0"/>
              <a:t> 정하기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강아지</a:t>
            </a:r>
            <a:r>
              <a:rPr lang="en-US" altLang="ko-KR" dirty="0"/>
              <a:t>, </a:t>
            </a:r>
            <a:r>
              <a:rPr lang="ko-KR" altLang="en-US" dirty="0"/>
              <a:t>고양이</a:t>
            </a:r>
            <a:r>
              <a:rPr lang="en-US" altLang="ko-KR" dirty="0"/>
              <a:t>, </a:t>
            </a:r>
            <a:r>
              <a:rPr lang="ko-KR" altLang="en-US" dirty="0"/>
              <a:t>너구리를 구분하는 모델 만들기</a:t>
            </a:r>
            <a:endParaRPr lang="en-US" altLang="ko-KR" dirty="0"/>
          </a:p>
          <a:p>
            <a:pPr lvl="1"/>
            <a:r>
              <a:rPr lang="ko-KR" altLang="en-US" dirty="0"/>
              <a:t>목표를 명확히 해야 어떤 데이터가 필요한지 알 수 있음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데이터셋 탐색</a:t>
            </a:r>
            <a:endParaRPr lang="en-US" altLang="ko-KR" dirty="0"/>
          </a:p>
          <a:p>
            <a:pPr lvl="1"/>
            <a:r>
              <a:rPr lang="ko-KR" altLang="en-US" dirty="0"/>
              <a:t>공개된 데이터셋을 찾아보기</a:t>
            </a:r>
            <a:endParaRPr lang="en-US" altLang="ko-KR" dirty="0"/>
          </a:p>
          <a:p>
            <a:pPr lvl="2"/>
            <a:r>
              <a:rPr lang="ko-KR" altLang="en-US" dirty="0"/>
              <a:t>대표적인 곳</a:t>
            </a:r>
            <a:r>
              <a:rPr lang="en-US" altLang="ko-KR" dirty="0"/>
              <a:t>: Kaggle, Google Dataset Search</a:t>
            </a:r>
          </a:p>
          <a:p>
            <a:pPr lvl="1"/>
            <a:r>
              <a:rPr lang="ko-KR" altLang="en-US" dirty="0"/>
              <a:t>내가 필요한 데이터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Dog vs Cat 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가 있는지 확인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데이터셋 다운로드</a:t>
            </a:r>
            <a:endParaRPr lang="en-US" altLang="ko-KR" dirty="0"/>
          </a:p>
          <a:p>
            <a:pPr lvl="1"/>
            <a:r>
              <a:rPr lang="ko-KR" altLang="en-US" dirty="0"/>
              <a:t>원하는 데이터셋을 내 컴퓨터로 </a:t>
            </a:r>
            <a:r>
              <a:rPr lang="ko-KR" altLang="en-US" dirty="0" err="1"/>
              <a:t>내려받기</a:t>
            </a:r>
            <a:endParaRPr lang="en-US" altLang="ko-KR" dirty="0"/>
          </a:p>
          <a:p>
            <a:pPr lvl="1"/>
            <a:r>
              <a:rPr lang="ko-KR" altLang="en-US" dirty="0"/>
              <a:t>보통 </a:t>
            </a:r>
            <a:r>
              <a:rPr lang="en-US" altLang="ko-KR" dirty="0"/>
              <a:t>zip </a:t>
            </a:r>
            <a:r>
              <a:rPr lang="ko-KR" altLang="en-US" dirty="0"/>
              <a:t>파일 형태로 제공됨</a:t>
            </a:r>
            <a:endParaRPr lang="en-US" altLang="ko-KR" dirty="0"/>
          </a:p>
          <a:p>
            <a:pPr lvl="1"/>
            <a:r>
              <a:rPr lang="ko-KR" altLang="en-US" dirty="0"/>
              <a:t>압축을 풀고</a:t>
            </a:r>
            <a:r>
              <a:rPr lang="en-US" altLang="ko-KR" dirty="0"/>
              <a:t>, </a:t>
            </a:r>
            <a:r>
              <a:rPr lang="ko-KR" altLang="en-US" dirty="0"/>
              <a:t>클래스별 폴더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Dog, Cat, Raccoon)</a:t>
            </a:r>
            <a:r>
              <a:rPr lang="ko-KR" altLang="en-US" dirty="0"/>
              <a:t>에 정리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F4A64-65FA-F02B-5CC7-BDDA48637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7164AF-A342-8243-5277-BFD2E6F6C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E4BDB6-B7E1-B57E-E687-1C30ADD6D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48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7C679-C62B-F383-3EDE-6B4CAB864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A66E67-EB25-2710-5531-F742770EF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Goal</a:t>
            </a:r>
          </a:p>
          <a:p>
            <a:r>
              <a:rPr lang="ko-KR" altLang="en-US" dirty="0"/>
              <a:t>개발환경 구축</a:t>
            </a:r>
            <a:endParaRPr lang="en-US" altLang="ko-KR" dirty="0"/>
          </a:p>
          <a:p>
            <a:r>
              <a:rPr lang="ko-KR" altLang="en-US" dirty="0"/>
              <a:t>모델 학습 및 추론모델 얻기</a:t>
            </a:r>
            <a:endParaRPr lang="en-US" altLang="ko-KR" dirty="0"/>
          </a:p>
          <a:p>
            <a:r>
              <a:rPr lang="ko-KR" altLang="en-US" dirty="0"/>
              <a:t>추론모델을 활용한 응용 실습 진행</a:t>
            </a:r>
            <a:endParaRPr lang="en-US" altLang="ko-KR" dirty="0"/>
          </a:p>
          <a:p>
            <a:pPr lvl="1"/>
            <a:r>
              <a:rPr lang="ko-KR" altLang="en-US" dirty="0"/>
              <a:t>추론모델 적용을 위한 라이브러리 소개</a:t>
            </a:r>
            <a:endParaRPr lang="en-US" altLang="ko-KR" dirty="0"/>
          </a:p>
          <a:p>
            <a:pPr lvl="1"/>
            <a:r>
              <a:rPr lang="ko-KR" altLang="en-US" dirty="0"/>
              <a:t>파일 입출력을 활용한 추론모델 적용</a:t>
            </a:r>
            <a:endParaRPr lang="en-US" altLang="ko-KR" dirty="0"/>
          </a:p>
          <a:p>
            <a:pPr lvl="1"/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  <a:endParaRPr lang="en-US" altLang="ko-KR" dirty="0"/>
          </a:p>
          <a:p>
            <a:pPr lvl="1"/>
            <a:r>
              <a:rPr lang="ko-KR" altLang="en-US" dirty="0"/>
              <a:t>추론모델 응용 실습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234A85-819F-4D11-4E1E-DD03B8DD3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1CE100-0303-9735-6FDC-7BE2B9686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1267C4-AC87-14F4-9F0C-9F1979341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636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7CBE2-EAD6-F248-DF04-DDD1C1B19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77A7B-FC0E-4836-E032-AF2524533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 </a:t>
            </a:r>
            <a:r>
              <a:rPr lang="en-US" altLang="ko-KR" dirty="0"/>
              <a:t>– </a:t>
            </a:r>
            <a:r>
              <a:rPr lang="ko-KR" altLang="en-US" dirty="0"/>
              <a:t>데이터셋 구축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711CE7-CB09-2D78-C6A0-1F54A7AEB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4</a:t>
            </a:r>
            <a:r>
              <a:rPr lang="ko-KR" altLang="en-US" sz="2000" dirty="0"/>
              <a:t>단계</a:t>
            </a:r>
            <a:r>
              <a:rPr lang="en-US" altLang="ko-KR" sz="2000" dirty="0"/>
              <a:t>: </a:t>
            </a:r>
            <a:r>
              <a:rPr lang="ko-KR" altLang="en-US" sz="2000" dirty="0"/>
              <a:t>데이터 정제 </a:t>
            </a:r>
            <a:r>
              <a:rPr lang="en-US" altLang="ko-KR" sz="2000" dirty="0"/>
              <a:t>(</a:t>
            </a:r>
            <a:r>
              <a:rPr lang="ko-KR" altLang="en-US" sz="2000" dirty="0"/>
              <a:t>정리하기</a:t>
            </a:r>
            <a:r>
              <a:rPr lang="en-US" altLang="ko-KR" sz="2000" dirty="0"/>
              <a:t>)</a:t>
            </a:r>
          </a:p>
          <a:p>
            <a:pPr lvl="1"/>
            <a:r>
              <a:rPr lang="ko-KR" altLang="en-US" sz="1800" dirty="0"/>
              <a:t>쓸 수 없는 데이터 제거</a:t>
            </a:r>
            <a:endParaRPr lang="en-US" altLang="ko-KR" sz="1800" dirty="0"/>
          </a:p>
          <a:p>
            <a:pPr lvl="2"/>
            <a:r>
              <a:rPr lang="ko-KR" altLang="en-US" sz="1600" dirty="0"/>
              <a:t>흐릿한 사진</a:t>
            </a:r>
            <a:r>
              <a:rPr lang="en-US" altLang="ko-KR" sz="1600" dirty="0"/>
              <a:t>, </a:t>
            </a:r>
            <a:r>
              <a:rPr lang="ko-KR" altLang="en-US" sz="1600" dirty="0"/>
              <a:t>중복된 사진</a:t>
            </a:r>
            <a:r>
              <a:rPr lang="en-US" altLang="ko-KR" sz="1600" dirty="0"/>
              <a:t>, </a:t>
            </a:r>
            <a:r>
              <a:rPr lang="ko-KR" altLang="en-US" sz="1600" dirty="0"/>
              <a:t>관련 없는 이미지</a:t>
            </a:r>
            <a:endParaRPr lang="en-US" altLang="ko-KR" sz="1600" dirty="0"/>
          </a:p>
          <a:p>
            <a:pPr lvl="1"/>
            <a:r>
              <a:rPr lang="ko-KR" altLang="en-US" sz="1800" dirty="0"/>
              <a:t>클래스별로 비슷한 개수가 되도록 맞추기</a:t>
            </a:r>
            <a:endParaRPr lang="en-US" altLang="ko-KR" sz="1800" dirty="0"/>
          </a:p>
          <a:p>
            <a:pPr lvl="1"/>
            <a:r>
              <a:rPr lang="ko-KR" altLang="en-US" sz="1800" dirty="0"/>
              <a:t>필요하면 직접 사진을 추가 촬영하거나 인터넷에서 확보</a:t>
            </a:r>
            <a:endParaRPr lang="en-US" altLang="ko-KR" sz="1800" dirty="0"/>
          </a:p>
          <a:p>
            <a:r>
              <a:rPr lang="en-US" altLang="ko-KR" sz="2000" dirty="0"/>
              <a:t>5</a:t>
            </a:r>
            <a:r>
              <a:rPr lang="ko-KR" altLang="en-US" sz="2000" dirty="0"/>
              <a:t>단계</a:t>
            </a:r>
            <a:r>
              <a:rPr lang="en-US" altLang="ko-KR" sz="2000" dirty="0"/>
              <a:t>: </a:t>
            </a:r>
            <a:r>
              <a:rPr lang="ko-KR" altLang="en-US" sz="2000" dirty="0"/>
              <a:t>준비 완료 → 모델 학습으로 이동</a:t>
            </a:r>
            <a:endParaRPr lang="en-US" altLang="ko-KR" sz="2000" dirty="0"/>
          </a:p>
          <a:p>
            <a:pPr lvl="1"/>
            <a:r>
              <a:rPr lang="ko-KR" altLang="en-US" sz="1800" dirty="0"/>
              <a:t>정리된 데이터셋을 </a:t>
            </a:r>
            <a:r>
              <a:rPr lang="en-US" altLang="ko-KR" sz="1800" dirty="0"/>
              <a:t>Teachable Machine </a:t>
            </a:r>
            <a:r>
              <a:rPr lang="ko-KR" altLang="en-US" sz="1800" dirty="0"/>
              <a:t>같은 도구에 업로드</a:t>
            </a:r>
            <a:endParaRPr lang="en-US" altLang="ko-KR" sz="1800" dirty="0"/>
          </a:p>
          <a:p>
            <a:pPr lvl="1"/>
            <a:r>
              <a:rPr lang="ko-KR" altLang="en-US" sz="1800" dirty="0"/>
              <a:t>학습 시작</a:t>
            </a:r>
            <a:endParaRPr lang="en-US" altLang="ko-KR" sz="18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C10A4B-EE7E-74A8-6C3A-67609BF68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71CF61-83E9-0371-D49E-5EC8822F8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D23691-3E6F-3AA5-D97D-471DA1BE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3176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D11AF-FF80-A809-9B29-14DBF8D46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B48F91-2074-50EA-0115-1A25E0F43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 </a:t>
            </a:r>
            <a:r>
              <a:rPr lang="en-US" altLang="ko-KR" dirty="0"/>
              <a:t>– </a:t>
            </a:r>
            <a:r>
              <a:rPr lang="ko-KR" altLang="en-US" dirty="0"/>
              <a:t>모델 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153D61-FDA2-4A35-B804-EB2168056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데이터 업로드</a:t>
            </a:r>
            <a:endParaRPr lang="en-US" altLang="ko-KR" dirty="0"/>
          </a:p>
          <a:p>
            <a:pPr lvl="1"/>
            <a:r>
              <a:rPr lang="ko-KR" altLang="en-US" dirty="0"/>
              <a:t>준비한 이미지 폴더를 </a:t>
            </a:r>
            <a:r>
              <a:rPr lang="en-US" altLang="ko-KR" dirty="0"/>
              <a:t>Teachable Machine</a:t>
            </a:r>
            <a:r>
              <a:rPr lang="ko-KR" altLang="en-US" dirty="0"/>
              <a:t>에 올림</a:t>
            </a:r>
            <a:endParaRPr lang="en-US" altLang="ko-KR" dirty="0"/>
          </a:p>
          <a:p>
            <a:pPr lvl="1"/>
            <a:r>
              <a:rPr lang="ko-KR" altLang="en-US" dirty="0"/>
              <a:t>클래스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Dog, Cat, Raccoon)</a:t>
            </a:r>
            <a:r>
              <a:rPr lang="ko-KR" altLang="en-US" dirty="0"/>
              <a:t>별로 구분해서 업로드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모델 학습 시작</a:t>
            </a:r>
            <a:endParaRPr lang="en-US" altLang="ko-KR" dirty="0"/>
          </a:p>
          <a:p>
            <a:pPr lvl="1"/>
            <a:r>
              <a:rPr lang="en-US" altLang="ko-KR" dirty="0"/>
              <a:t>"</a:t>
            </a:r>
            <a:r>
              <a:rPr lang="ko-KR" altLang="en-US" dirty="0"/>
              <a:t>학습하기</a:t>
            </a:r>
            <a:r>
              <a:rPr lang="en-US" altLang="ko-KR" dirty="0"/>
              <a:t>" </a:t>
            </a:r>
            <a:r>
              <a:rPr lang="ko-KR" altLang="en-US" dirty="0"/>
              <a:t>버튼을 눌러 모델을 훈련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학습 완료 후 미리보기</a:t>
            </a:r>
            <a:endParaRPr lang="en-US" altLang="ko-KR" dirty="0"/>
          </a:p>
          <a:p>
            <a:pPr lvl="1"/>
            <a:r>
              <a:rPr lang="ko-KR" altLang="en-US" dirty="0" err="1"/>
              <a:t>웹캠을</a:t>
            </a:r>
            <a:r>
              <a:rPr lang="ko-KR" altLang="en-US" dirty="0"/>
              <a:t> 켜거나</a:t>
            </a:r>
            <a:r>
              <a:rPr lang="en-US" altLang="ko-KR" dirty="0"/>
              <a:t>, </a:t>
            </a:r>
            <a:r>
              <a:rPr lang="ko-KR" altLang="en-US" dirty="0"/>
              <a:t>테스트 이미지를 넣어 확인</a:t>
            </a:r>
            <a:endParaRPr lang="en-US" altLang="ko-KR" dirty="0"/>
          </a:p>
          <a:p>
            <a:pPr lvl="1"/>
            <a:r>
              <a:rPr lang="ko-KR" altLang="en-US" dirty="0"/>
              <a:t>모델이 어떤 클래스로 인식하는지 실시간으로 확인 가능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성능 확인 </a:t>
            </a:r>
            <a:r>
              <a:rPr lang="en-US" altLang="ko-KR" dirty="0"/>
              <a:t>(</a:t>
            </a:r>
            <a:r>
              <a:rPr lang="ko-KR" altLang="en-US" dirty="0"/>
              <a:t>테스트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학습에 쓰지 않은 새로운 이미지를 넣어 테스트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다른 강아지 사진 넣고 </a:t>
            </a:r>
            <a:r>
              <a:rPr lang="en-US" altLang="ko-KR" dirty="0"/>
              <a:t>"Dog"</a:t>
            </a:r>
            <a:r>
              <a:rPr lang="ko-KR" altLang="en-US" dirty="0"/>
              <a:t>이라고 잘 맞히는지 확인</a:t>
            </a:r>
            <a:endParaRPr lang="en-US" altLang="ko-KR" dirty="0"/>
          </a:p>
          <a:p>
            <a:pPr lvl="1"/>
            <a:r>
              <a:rPr lang="ko-KR" altLang="en-US" dirty="0"/>
              <a:t>성능이 안 좋다면</a:t>
            </a:r>
            <a:r>
              <a:rPr lang="en-US" altLang="ko-KR" dirty="0"/>
              <a:t>? → </a:t>
            </a:r>
            <a:r>
              <a:rPr lang="ko-KR" altLang="en-US" dirty="0"/>
              <a:t>데이터 부족 </a:t>
            </a:r>
            <a:r>
              <a:rPr lang="en-US" altLang="ko-KR" dirty="0"/>
              <a:t>/ </a:t>
            </a:r>
            <a:r>
              <a:rPr lang="ko-KR" altLang="en-US" dirty="0"/>
              <a:t>편향된 데이터 가능성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304D53-DFB9-C5B5-9E92-A5F08E02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346554-44FC-7E28-51BB-9F17CCA18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EEFDF3-0BD7-C031-A467-4AE258DD3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704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32BBC-44FA-A35F-403B-39B02DB28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0348E-5F59-180D-B447-6FECCE97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 </a:t>
            </a:r>
            <a:r>
              <a:rPr lang="en-US" altLang="ko-KR" dirty="0"/>
              <a:t>– </a:t>
            </a:r>
            <a:r>
              <a:rPr lang="ko-KR" altLang="en-US" dirty="0"/>
              <a:t>모델 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6E0997-FA65-8047-6805-19D19CB79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학습 시 </a:t>
            </a:r>
            <a:r>
              <a:rPr lang="ko-KR" altLang="en-US" dirty="0" err="1"/>
              <a:t>주의해야할</a:t>
            </a:r>
            <a:r>
              <a:rPr lang="ko-KR" altLang="en-US" dirty="0"/>
              <a:t> 점</a:t>
            </a:r>
            <a:endParaRPr lang="en-US" altLang="ko-KR" dirty="0"/>
          </a:p>
          <a:p>
            <a:pPr lvl="1"/>
            <a:r>
              <a:rPr lang="ko-KR" altLang="en-US" dirty="0"/>
              <a:t>다양한 사진을 사용하기 </a:t>
            </a:r>
            <a:r>
              <a:rPr lang="en-US" altLang="ko-KR" dirty="0"/>
              <a:t>(</a:t>
            </a:r>
            <a:r>
              <a:rPr lang="ko-KR" altLang="en-US" dirty="0" err="1"/>
              <a:t>과적합</a:t>
            </a:r>
            <a:r>
              <a:rPr lang="ko-KR" altLang="en-US" dirty="0"/>
              <a:t> 방지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spc="-150" dirty="0"/>
              <a:t>같은 배경</a:t>
            </a:r>
            <a:r>
              <a:rPr lang="en-US" altLang="ko-KR" spc="-150" dirty="0"/>
              <a:t>, </a:t>
            </a:r>
            <a:r>
              <a:rPr lang="ko-KR" altLang="en-US" spc="-150" dirty="0"/>
              <a:t>같은 각도의 사진만 쓰면 모델이 그 특징만 외워 새로운 사진을 잘 못 맞힐 수 있음</a:t>
            </a:r>
            <a:endParaRPr lang="en-US" altLang="ko-KR" spc="-150" dirty="0"/>
          </a:p>
          <a:p>
            <a:pPr lvl="2"/>
            <a:r>
              <a:rPr lang="ko-KR" altLang="en-US" spc="-150" dirty="0"/>
              <a:t>예를 들어</a:t>
            </a:r>
            <a:r>
              <a:rPr lang="en-US" altLang="ko-KR" spc="-150" dirty="0"/>
              <a:t>, </a:t>
            </a:r>
            <a:r>
              <a:rPr lang="ko-KR" altLang="en-US" spc="-150" dirty="0"/>
              <a:t>고양이를 모두 집안에서 찍은 사진만 넣으면</a:t>
            </a:r>
            <a:r>
              <a:rPr lang="en-US" altLang="ko-KR" spc="-150" dirty="0"/>
              <a:t>, </a:t>
            </a:r>
            <a:r>
              <a:rPr lang="ko-KR" altLang="en-US" spc="-150" dirty="0"/>
              <a:t>밖에서 찍은 고양이는 못 알아볼 수 있음</a:t>
            </a:r>
            <a:endParaRPr lang="en-US" altLang="ko-KR" spc="-150" dirty="0"/>
          </a:p>
          <a:p>
            <a:pPr lvl="2"/>
            <a:r>
              <a:rPr lang="ko-KR" altLang="en-US" spc="-150" dirty="0"/>
              <a:t>팁</a:t>
            </a:r>
            <a:r>
              <a:rPr lang="en-US" altLang="ko-KR" spc="-150" dirty="0"/>
              <a:t>: </a:t>
            </a:r>
            <a:r>
              <a:rPr lang="ko-KR" altLang="en-US" spc="-150" dirty="0"/>
              <a:t>여러 장소</a:t>
            </a:r>
            <a:r>
              <a:rPr lang="en-US" altLang="ko-KR" spc="-150" dirty="0"/>
              <a:t>, </a:t>
            </a:r>
            <a:r>
              <a:rPr lang="ko-KR" altLang="en-US" spc="-150" dirty="0"/>
              <a:t>각도</a:t>
            </a:r>
            <a:r>
              <a:rPr lang="en-US" altLang="ko-KR" spc="-150" dirty="0"/>
              <a:t>, </a:t>
            </a:r>
            <a:r>
              <a:rPr lang="ko-KR" altLang="en-US" spc="-150" dirty="0"/>
              <a:t>조명에서 찍은 사진을 준비</a:t>
            </a:r>
            <a:endParaRPr lang="en-US" altLang="ko-KR" spc="-150" dirty="0"/>
          </a:p>
          <a:p>
            <a:pPr lvl="1"/>
            <a:r>
              <a:rPr lang="ko-KR" altLang="en-US" dirty="0"/>
              <a:t>클래스</a:t>
            </a:r>
            <a:r>
              <a:rPr lang="en-US" altLang="ko-KR" dirty="0"/>
              <a:t>(</a:t>
            </a:r>
            <a:r>
              <a:rPr lang="ko-KR" altLang="en-US" dirty="0"/>
              <a:t>종류</a:t>
            </a:r>
            <a:r>
              <a:rPr lang="en-US" altLang="ko-KR" dirty="0"/>
              <a:t>)</a:t>
            </a:r>
            <a:r>
              <a:rPr lang="ko-KR" altLang="en-US" dirty="0"/>
              <a:t>별로 균형 맞추기</a:t>
            </a:r>
            <a:endParaRPr lang="en-US" altLang="ko-KR" dirty="0"/>
          </a:p>
          <a:p>
            <a:pPr lvl="2"/>
            <a:r>
              <a:rPr lang="ko-KR" altLang="en-US" dirty="0"/>
              <a:t>강아지 </a:t>
            </a:r>
            <a:r>
              <a:rPr lang="en-US" altLang="ko-KR" dirty="0"/>
              <a:t>200</a:t>
            </a:r>
            <a:r>
              <a:rPr lang="ko-KR" altLang="en-US" dirty="0"/>
              <a:t>장</a:t>
            </a:r>
            <a:r>
              <a:rPr lang="en-US" altLang="ko-KR" dirty="0"/>
              <a:t>, </a:t>
            </a:r>
            <a:r>
              <a:rPr lang="ko-KR" altLang="en-US" dirty="0"/>
              <a:t>고양이 </a:t>
            </a:r>
            <a:r>
              <a:rPr lang="en-US" altLang="ko-KR" dirty="0"/>
              <a:t>50</a:t>
            </a:r>
            <a:r>
              <a:rPr lang="ko-KR" altLang="en-US" dirty="0"/>
              <a:t>장 이렇게 사진 수가 많이 </a:t>
            </a:r>
            <a:r>
              <a:rPr lang="ko-KR" altLang="en-US" dirty="0" err="1"/>
              <a:t>차이나면</a:t>
            </a:r>
            <a:r>
              <a:rPr lang="en-US" altLang="ko-KR" dirty="0"/>
              <a:t>, </a:t>
            </a:r>
            <a:r>
              <a:rPr lang="ko-KR" altLang="en-US" dirty="0"/>
              <a:t>모델이 강아지만 잘 맞히고 고양이는 틀릴 확률이 높아짐</a:t>
            </a:r>
            <a:endParaRPr lang="en-US" altLang="ko-KR" dirty="0"/>
          </a:p>
          <a:p>
            <a:pPr lvl="2"/>
            <a:r>
              <a:rPr lang="ko-KR" altLang="en-US" dirty="0"/>
              <a:t>팁</a:t>
            </a:r>
            <a:r>
              <a:rPr lang="en-US" altLang="ko-KR" dirty="0"/>
              <a:t>: </a:t>
            </a:r>
            <a:r>
              <a:rPr lang="ko-KR" altLang="en-US" dirty="0"/>
              <a:t>가능하면 비슷한 개수로 맞춤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강아지 </a:t>
            </a:r>
            <a:r>
              <a:rPr lang="en-US" altLang="ko-KR" dirty="0"/>
              <a:t>60</a:t>
            </a:r>
            <a:r>
              <a:rPr lang="ko-KR" altLang="en-US" dirty="0"/>
              <a:t>장</a:t>
            </a:r>
            <a:r>
              <a:rPr lang="en-US" altLang="ko-KR" dirty="0"/>
              <a:t>, </a:t>
            </a:r>
            <a:r>
              <a:rPr lang="ko-KR" altLang="en-US" dirty="0"/>
              <a:t>고양이 </a:t>
            </a:r>
            <a:r>
              <a:rPr lang="en-US" altLang="ko-KR" dirty="0"/>
              <a:t>60</a:t>
            </a:r>
            <a:r>
              <a:rPr lang="ko-KR" altLang="en-US" dirty="0"/>
              <a:t>장</a:t>
            </a:r>
            <a:r>
              <a:rPr lang="en-US" altLang="ko-KR" dirty="0"/>
              <a:t>, </a:t>
            </a:r>
            <a:r>
              <a:rPr lang="ko-KR" altLang="en-US" dirty="0"/>
              <a:t>너구리 </a:t>
            </a:r>
            <a:r>
              <a:rPr lang="en-US" altLang="ko-KR" dirty="0"/>
              <a:t>60</a:t>
            </a:r>
            <a:r>
              <a:rPr lang="ko-KR" altLang="en-US" dirty="0"/>
              <a:t>장</a:t>
            </a:r>
            <a:r>
              <a:rPr lang="en-US" altLang="ko-KR" dirty="0"/>
              <a:t>).</a:t>
            </a:r>
          </a:p>
          <a:p>
            <a:pPr lvl="1"/>
            <a:r>
              <a:rPr lang="ko-KR" altLang="en-US" dirty="0"/>
              <a:t>새로운 데이터로 확인하기</a:t>
            </a:r>
            <a:endParaRPr lang="en-US" altLang="ko-KR" dirty="0"/>
          </a:p>
          <a:p>
            <a:pPr lvl="2"/>
            <a:r>
              <a:rPr lang="ko-KR" altLang="en-US" dirty="0"/>
              <a:t>모델을 학습시킨 사진만 넣어서 테스트하면 </a:t>
            </a:r>
            <a:r>
              <a:rPr lang="en-US" altLang="ko-KR" dirty="0"/>
              <a:t>"</a:t>
            </a:r>
            <a:r>
              <a:rPr lang="ko-KR" altLang="en-US" dirty="0"/>
              <a:t>잘 맞는다</a:t>
            </a:r>
            <a:r>
              <a:rPr lang="en-US" altLang="ko-KR" dirty="0"/>
              <a:t>!"</a:t>
            </a:r>
            <a:r>
              <a:rPr lang="ko-KR" altLang="en-US" dirty="0"/>
              <a:t>고 착각하기 쉬움</a:t>
            </a:r>
            <a:endParaRPr lang="en-US" altLang="ko-KR" dirty="0"/>
          </a:p>
          <a:p>
            <a:pPr lvl="2"/>
            <a:r>
              <a:rPr lang="ko-KR" altLang="en-US" dirty="0"/>
              <a:t>진짜 중요한 건 학습에 쓰지 않은 사진을 넣어보고 결과를 확인하는 것이 필요</a:t>
            </a:r>
            <a:endParaRPr lang="en-US" altLang="ko-KR" dirty="0"/>
          </a:p>
          <a:p>
            <a:pPr lvl="2"/>
            <a:r>
              <a:rPr lang="ko-KR" altLang="en-US" dirty="0"/>
              <a:t>팁</a:t>
            </a:r>
            <a:r>
              <a:rPr lang="en-US" altLang="ko-KR" dirty="0"/>
              <a:t>: </a:t>
            </a:r>
            <a:r>
              <a:rPr lang="ko-KR" altLang="en-US" dirty="0"/>
              <a:t>학습에 안 쓴 고양이</a:t>
            </a:r>
            <a:r>
              <a:rPr lang="en-US" altLang="ko-KR" dirty="0"/>
              <a:t>, </a:t>
            </a:r>
            <a:r>
              <a:rPr lang="ko-KR" altLang="en-US" dirty="0"/>
              <a:t>강아지</a:t>
            </a:r>
            <a:r>
              <a:rPr lang="en-US" altLang="ko-KR" dirty="0"/>
              <a:t>, </a:t>
            </a:r>
            <a:r>
              <a:rPr lang="ko-KR" altLang="en-US" dirty="0"/>
              <a:t>너구리 사진을 따로 준비해서 테스트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9FB6D-8D3E-F12E-50D5-BB8EC57F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680EC3-7C9E-D87C-5676-69F93B4AB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C3FD3A-9BEA-3B99-1A56-C1B4921E2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09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BF792-81E4-B4CE-F26A-7835FAEFB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6C89D-4EE8-9B0B-438C-AD99C5A0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학습 및 추론모델 얻기 </a:t>
            </a:r>
            <a:r>
              <a:rPr lang="en-US" altLang="ko-KR" dirty="0"/>
              <a:t>– </a:t>
            </a:r>
            <a:r>
              <a:rPr lang="ko-KR" altLang="en-US" dirty="0"/>
              <a:t>모델 내보내기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FC352-DF9E-CAB8-68CD-5E67ED2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학습 후 </a:t>
            </a:r>
            <a:r>
              <a:rPr lang="en-US" altLang="ko-KR" dirty="0"/>
              <a:t>“</a:t>
            </a:r>
            <a:r>
              <a:rPr lang="ko-KR" altLang="en-US" dirty="0"/>
              <a:t>모델 내보내기</a:t>
            </a:r>
            <a:r>
              <a:rPr lang="en-US" altLang="ko-KR" dirty="0"/>
              <a:t>” </a:t>
            </a:r>
            <a:r>
              <a:rPr lang="ko-KR" altLang="en-US" dirty="0"/>
              <a:t>버튼을 클릭하여 학습된 추론 모델을 다운로드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404E52-D1FD-F288-31BE-4A0895A1F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E9F9A0-9C30-D44A-9A4D-62716B94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E51FE4-3DDD-88B6-B539-B3C863B1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E133EDF-3FF6-E18C-4664-C774DB616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87" y="2171700"/>
            <a:ext cx="5593746" cy="41657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CA4F24B-B2C9-6776-E7CE-9D46427B7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60" y="2171700"/>
            <a:ext cx="4318169" cy="135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637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85C66-A157-76EB-C5F8-D517CF7FE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응용 실습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E85FE9-18B8-42A5-C7EB-C9AFE9505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추론모델을 활용한 응용 프로그램 개발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64309-9219-6AC2-E3B9-8AADE5523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326B-7755-4A57-9180-876B04A1CF56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06A1F7-CC63-5CDD-ACEC-3B3EDE42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CDE6B9-4325-FE77-3681-6FCCAAA51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499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9D9CB-2CB0-9D7E-4FAB-260717A2D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A42B3-4204-53EB-4B59-37C25F27B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E490D7-5A71-97EF-4F74-F9FE9D7D9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실습에 필요한 개발 도구</a:t>
            </a:r>
            <a:endParaRPr lang="en-US" altLang="ko-KR" dirty="0"/>
          </a:p>
          <a:p>
            <a:pPr lvl="1"/>
            <a:r>
              <a:rPr lang="en-US" altLang="ko-KR" dirty="0" err="1"/>
              <a:t>Pycharm</a:t>
            </a:r>
            <a:endParaRPr lang="en-US" altLang="ko-KR" dirty="0"/>
          </a:p>
          <a:p>
            <a:pPr lvl="2"/>
            <a:r>
              <a:rPr lang="en-US" altLang="ko-KR" dirty="0"/>
              <a:t>IDE: Integrated Development Environment(</a:t>
            </a:r>
            <a:r>
              <a:rPr lang="ko-KR" altLang="en-US" dirty="0"/>
              <a:t>통합 개발 환경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Python </a:t>
            </a:r>
            <a:r>
              <a:rPr lang="ko-KR" altLang="en-US" dirty="0"/>
              <a:t>코드를 작성</a:t>
            </a:r>
            <a:r>
              <a:rPr lang="en-US" altLang="ko-KR" dirty="0"/>
              <a:t>·</a:t>
            </a:r>
            <a:r>
              <a:rPr lang="ko-KR" altLang="en-US" dirty="0"/>
              <a:t>실행</a:t>
            </a:r>
            <a:r>
              <a:rPr lang="en-US" altLang="ko-KR" dirty="0"/>
              <a:t>·</a:t>
            </a:r>
            <a:r>
              <a:rPr lang="ko-KR" altLang="en-US" dirty="0"/>
              <a:t>디버깅할 수 있는 도구</a:t>
            </a:r>
            <a:endParaRPr lang="en-US" altLang="ko-KR" dirty="0"/>
          </a:p>
          <a:p>
            <a:pPr lvl="2"/>
            <a:r>
              <a:rPr lang="ko-KR" altLang="en-US" dirty="0"/>
              <a:t>코드 자동완성</a:t>
            </a:r>
            <a:r>
              <a:rPr lang="en-US" altLang="ko-KR" dirty="0"/>
              <a:t>, </a:t>
            </a:r>
            <a:r>
              <a:rPr lang="ko-KR" altLang="en-US" dirty="0"/>
              <a:t>오류 확인 기능이 있어 초보자도 편리하게 사용 가능</a:t>
            </a:r>
            <a:endParaRPr lang="en-US" altLang="ko-KR" dirty="0"/>
          </a:p>
          <a:p>
            <a:pPr lvl="1"/>
            <a:r>
              <a:rPr lang="en-US" altLang="ko-KR" dirty="0"/>
              <a:t>Python</a:t>
            </a:r>
          </a:p>
          <a:p>
            <a:pPr lvl="2"/>
            <a:r>
              <a:rPr lang="ko-KR" altLang="en-US" dirty="0"/>
              <a:t>이번 실습에서 사용할 프로그래밍 언어</a:t>
            </a:r>
            <a:endParaRPr lang="en-US" altLang="ko-KR" dirty="0"/>
          </a:p>
          <a:p>
            <a:pPr lvl="2"/>
            <a:r>
              <a:rPr lang="ko-KR" altLang="en-US" dirty="0"/>
              <a:t>간단한 문법과 다양한 라이브러리 덕분에 </a:t>
            </a:r>
            <a:r>
              <a:rPr lang="en-US" altLang="ko-KR" dirty="0"/>
              <a:t>AI, </a:t>
            </a:r>
            <a:r>
              <a:rPr lang="ko-KR" altLang="en-US" dirty="0"/>
              <a:t>데이터 분석</a:t>
            </a:r>
            <a:r>
              <a:rPr lang="en-US" altLang="ko-KR" dirty="0"/>
              <a:t>, </a:t>
            </a:r>
            <a:r>
              <a:rPr lang="ko-KR" altLang="en-US" dirty="0"/>
              <a:t>영상 처리 등에 널리 사용됨</a:t>
            </a:r>
            <a:endParaRPr lang="en-US" altLang="ko-KR" dirty="0"/>
          </a:p>
          <a:p>
            <a:pPr lvl="1"/>
            <a:r>
              <a:rPr lang="ko-KR" altLang="en-US" dirty="0"/>
              <a:t>라이브러리</a:t>
            </a:r>
            <a:r>
              <a:rPr lang="en-US" altLang="ko-KR" dirty="0"/>
              <a:t>(Library)</a:t>
            </a:r>
          </a:p>
          <a:p>
            <a:pPr lvl="2"/>
            <a:r>
              <a:rPr lang="ko-KR" altLang="en-US" dirty="0"/>
              <a:t>자주 쓰이는 기능들을 미리 모아둔 도구 상자</a:t>
            </a:r>
            <a:r>
              <a:rPr lang="en-US" altLang="ko-KR" dirty="0"/>
              <a:t>, </a:t>
            </a:r>
            <a:r>
              <a:rPr lang="ko-KR" altLang="en-US" dirty="0"/>
              <a:t>우리가 직접 코드를 처음부터 다 짜지 않고 가져다 쓸 수 있게 만든 프로그램 모음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3A046-5D7A-5B4E-466C-51D5F6791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7E4FEF-7FDC-4665-38D5-C63840B4B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9C78E-C5A4-77A4-CC80-871890C5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852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300B3-85D7-D452-41D3-DF5916A65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5F17E4-4303-2B15-8DB6-11F51ECE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3743C8-04DB-C0D0-385E-ED8532A1D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필수 라이브러리</a:t>
            </a:r>
            <a:endParaRPr lang="en-US" altLang="ko-KR" dirty="0"/>
          </a:p>
          <a:p>
            <a:pPr lvl="1"/>
            <a:r>
              <a:rPr lang="en-US" altLang="ko-KR" dirty="0"/>
              <a:t>TensorFlow</a:t>
            </a:r>
          </a:p>
          <a:p>
            <a:pPr lvl="2"/>
            <a:r>
              <a:rPr lang="ko-KR" altLang="en-US" dirty="0"/>
              <a:t>구글이 만든 딥러닝 프레임워크</a:t>
            </a:r>
            <a:r>
              <a:rPr lang="en-US" altLang="ko-KR" dirty="0"/>
              <a:t>(</a:t>
            </a:r>
            <a:r>
              <a:rPr lang="ko-KR" altLang="en-US" dirty="0"/>
              <a:t>뼈대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인공지능 모델을 만들고 학습시키는 엔진 역할</a:t>
            </a:r>
            <a:endParaRPr lang="en-US" altLang="ko-KR" dirty="0"/>
          </a:p>
          <a:p>
            <a:pPr lvl="2"/>
            <a:r>
              <a:rPr lang="en-US" altLang="ko-KR" dirty="0" err="1"/>
              <a:t>Keras</a:t>
            </a:r>
            <a:r>
              <a:rPr lang="ko-KR" altLang="en-US" dirty="0"/>
              <a:t>가 </a:t>
            </a:r>
            <a:r>
              <a:rPr lang="en-US" altLang="ko-KR" dirty="0"/>
              <a:t>TensorFlow </a:t>
            </a:r>
            <a:r>
              <a:rPr lang="ko-KR" altLang="en-US" dirty="0"/>
              <a:t>위에서 동작하기 때문에 함께 사용됨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이미지를 보고 고양이인지 강아지인지 구분하는 모델을 학습시킬 때 사용</a:t>
            </a:r>
            <a:endParaRPr lang="en-US" altLang="ko-KR" dirty="0"/>
          </a:p>
          <a:p>
            <a:pPr lvl="1"/>
            <a:r>
              <a:rPr lang="en-US" altLang="ko-KR" dirty="0" err="1"/>
              <a:t>Keras</a:t>
            </a:r>
            <a:endParaRPr lang="en-US" altLang="ko-KR" dirty="0"/>
          </a:p>
          <a:p>
            <a:pPr lvl="2"/>
            <a:r>
              <a:rPr lang="ko-KR" altLang="en-US" dirty="0"/>
              <a:t>인공지능 모델을 만들고 학습시키는 라이브러리</a:t>
            </a:r>
            <a:endParaRPr lang="en-US" altLang="ko-KR" dirty="0"/>
          </a:p>
          <a:p>
            <a:pPr lvl="2"/>
            <a:r>
              <a:rPr lang="ko-KR" altLang="en-US" dirty="0"/>
              <a:t>복잡한 코드를 직접 짜지 않고도 간단한 코드로 신경망</a:t>
            </a:r>
            <a:r>
              <a:rPr lang="en-US" altLang="ko-KR" dirty="0"/>
              <a:t>(Neural Network) </a:t>
            </a:r>
            <a:r>
              <a:rPr lang="ko-KR" altLang="en-US" dirty="0"/>
              <a:t>을 만들 수 있음</a:t>
            </a:r>
            <a:endParaRPr lang="en-US" altLang="ko-KR" dirty="0"/>
          </a:p>
          <a:p>
            <a:pPr lvl="2"/>
            <a:r>
              <a:rPr lang="en-US" altLang="ko-KR" dirty="0"/>
              <a:t>TensorFlow </a:t>
            </a:r>
            <a:r>
              <a:rPr lang="ko-KR" altLang="en-US" dirty="0"/>
              <a:t>위에서 동작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4C137D-D79C-579E-7EF2-7143DD726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4D46A7-E4F6-7B8C-46DC-4B47A88A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44A465-2E1F-962E-26E2-59F88376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854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F1F15-67C6-8EDC-9F27-5EB09529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7DFD9-9FD0-4D8C-6461-7E73E2D1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959C89-EB0D-B96D-3422-7B85A37D5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필수 라이브러리</a:t>
            </a:r>
            <a:endParaRPr lang="en-US" altLang="ko-KR" dirty="0"/>
          </a:p>
          <a:p>
            <a:pPr lvl="1"/>
            <a:r>
              <a:rPr lang="en-US" altLang="ko-KR" dirty="0"/>
              <a:t>OpenCV (</a:t>
            </a:r>
            <a:r>
              <a:rPr lang="ko-KR" altLang="en-US" dirty="0"/>
              <a:t>영상 처리 라이브러리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Open Source Computer Vision</a:t>
            </a:r>
            <a:r>
              <a:rPr lang="ko-KR" altLang="en-US" dirty="0"/>
              <a:t>의 줄임말</a:t>
            </a:r>
            <a:endParaRPr lang="en-US" altLang="ko-KR" dirty="0"/>
          </a:p>
          <a:p>
            <a:pPr lvl="2"/>
            <a:r>
              <a:rPr lang="ko-KR" altLang="en-US" dirty="0"/>
              <a:t>카메라</a:t>
            </a:r>
            <a:r>
              <a:rPr lang="en-US" altLang="ko-KR" dirty="0"/>
              <a:t>/</a:t>
            </a:r>
            <a:r>
              <a:rPr lang="ko-KR" altLang="en-US" dirty="0"/>
              <a:t>이미지에서 객체를 인식하고</a:t>
            </a:r>
            <a:r>
              <a:rPr lang="en-US" altLang="ko-KR" dirty="0"/>
              <a:t>, </a:t>
            </a:r>
            <a:r>
              <a:rPr lang="ko-KR" altLang="en-US" dirty="0"/>
              <a:t>영상 변환</a:t>
            </a:r>
            <a:r>
              <a:rPr lang="en-US" altLang="ko-KR" dirty="0"/>
              <a:t>·</a:t>
            </a:r>
            <a:r>
              <a:rPr lang="ko-KR" altLang="en-US" dirty="0"/>
              <a:t>처리 등을 쉽게 구현 가능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 err="1"/>
              <a:t>웹캠으로</a:t>
            </a:r>
            <a:r>
              <a:rPr lang="ko-KR" altLang="en-US" dirty="0"/>
              <a:t> 얼굴 인식하기</a:t>
            </a:r>
            <a:r>
              <a:rPr lang="en-US" altLang="ko-KR" dirty="0"/>
              <a:t>, </a:t>
            </a:r>
            <a:r>
              <a:rPr lang="ko-KR" altLang="en-US" dirty="0"/>
              <a:t>이미지 </a:t>
            </a:r>
            <a:r>
              <a:rPr lang="ko-KR" altLang="en-US" dirty="0" err="1"/>
              <a:t>전처리</a:t>
            </a:r>
            <a:endParaRPr lang="en-US" altLang="ko-KR" dirty="0"/>
          </a:p>
          <a:p>
            <a:pPr lvl="1"/>
            <a:r>
              <a:rPr lang="en-US" altLang="ko-KR" dirty="0" err="1"/>
              <a:t>Numpy</a:t>
            </a:r>
            <a:endParaRPr lang="en-US" altLang="ko-KR" dirty="0"/>
          </a:p>
          <a:p>
            <a:pPr lvl="2"/>
            <a:r>
              <a:rPr lang="ko-KR" altLang="en-US" dirty="0"/>
              <a:t>수학 계산을 빠르게 도와주는 라이브러리</a:t>
            </a:r>
            <a:endParaRPr lang="en-US" altLang="ko-KR" dirty="0"/>
          </a:p>
          <a:p>
            <a:pPr lvl="2"/>
            <a:r>
              <a:rPr lang="ko-KR" altLang="en-US" dirty="0"/>
              <a:t>특히 배열</a:t>
            </a:r>
            <a:r>
              <a:rPr lang="en-US" altLang="ko-KR" dirty="0"/>
              <a:t>(Array) </a:t>
            </a:r>
            <a:r>
              <a:rPr lang="ko-KR" altLang="en-US" dirty="0"/>
              <a:t>과 행렬</a:t>
            </a:r>
            <a:r>
              <a:rPr lang="en-US" altLang="ko-KR" dirty="0"/>
              <a:t>(Matrix) </a:t>
            </a:r>
            <a:r>
              <a:rPr lang="ko-KR" altLang="en-US" dirty="0"/>
              <a:t>연산을 잘 처리함</a:t>
            </a:r>
            <a:endParaRPr lang="en-US" altLang="ko-KR" dirty="0"/>
          </a:p>
          <a:p>
            <a:pPr lvl="2"/>
            <a:r>
              <a:rPr lang="ko-KR" altLang="en-US" dirty="0" err="1"/>
              <a:t>딥러닝에서</a:t>
            </a:r>
            <a:r>
              <a:rPr lang="ko-KR" altLang="en-US" dirty="0"/>
              <a:t> 데이터를 숫자로 바꿔 계산할 때 꼭 필요함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이미지</a:t>
            </a:r>
            <a:r>
              <a:rPr lang="en-US" altLang="ko-KR" dirty="0"/>
              <a:t>(</a:t>
            </a:r>
            <a:r>
              <a:rPr lang="ko-KR" altLang="en-US" dirty="0"/>
              <a:t>픽셀 데이터</a:t>
            </a:r>
            <a:r>
              <a:rPr lang="en-US" altLang="ko-KR" dirty="0"/>
              <a:t>)</a:t>
            </a:r>
            <a:r>
              <a:rPr lang="ko-KR" altLang="en-US" dirty="0"/>
              <a:t>를 숫자 배열로 변환해서 모델에 입력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20AD38-3084-A43B-7B15-B6AB9F49F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24FCD5-E248-43F0-219D-50361D140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1A925E-8939-D1F4-F694-9C1A5B335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6136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5C348-7BEC-0A7B-C13F-D8502C631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424CA-8E7C-10C3-B0B3-E7615E97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 환경 세팅 </a:t>
            </a:r>
            <a:r>
              <a:rPr lang="en-US" altLang="ko-KR" dirty="0"/>
              <a:t>– </a:t>
            </a:r>
            <a:r>
              <a:rPr lang="ko-KR" altLang="en-US" dirty="0"/>
              <a:t>프로젝트 생성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ECD638-7CD6-0751-AD1A-B9C93BD96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7486"/>
            <a:ext cx="3507463" cy="5115208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메뉴 </a:t>
            </a:r>
            <a:r>
              <a:rPr lang="en-US" altLang="ko-KR" sz="1600" dirty="0"/>
              <a:t>‘File’ -&gt; ‘New Project’ </a:t>
            </a:r>
            <a:r>
              <a:rPr lang="ko-KR" altLang="en-US" sz="1600" dirty="0"/>
              <a:t>클릭</a:t>
            </a:r>
            <a:endParaRPr lang="en-US" altLang="ko-KR" sz="1600" dirty="0"/>
          </a:p>
          <a:p>
            <a:r>
              <a:rPr lang="en-US" altLang="ko-KR" sz="1600" dirty="0"/>
              <a:t>‘Pure Python’ </a:t>
            </a:r>
            <a:r>
              <a:rPr lang="ko-KR" altLang="en-US" sz="1600" dirty="0"/>
              <a:t>클릭 후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프로젝트 저장 경로 생성</a:t>
            </a:r>
            <a:endParaRPr lang="en-US" altLang="ko-KR" sz="1600" dirty="0"/>
          </a:p>
          <a:p>
            <a:r>
              <a:rPr lang="en-US" altLang="ko-KR" sz="1600" dirty="0"/>
              <a:t>Interpreter type </a:t>
            </a:r>
            <a:r>
              <a:rPr lang="ko-KR" altLang="en-US" sz="1600" dirty="0"/>
              <a:t>설정</a:t>
            </a:r>
            <a:r>
              <a:rPr lang="en-US" altLang="ko-KR" sz="1600" dirty="0"/>
              <a:t>: Project </a:t>
            </a:r>
            <a:r>
              <a:rPr lang="en-US" altLang="ko-KR" sz="1600" dirty="0" err="1"/>
              <a:t>venv</a:t>
            </a:r>
            <a:endParaRPr lang="en-US" altLang="ko-KR" sz="1600" dirty="0"/>
          </a:p>
          <a:p>
            <a:r>
              <a:rPr lang="en-US" altLang="ko-KR" sz="1600" dirty="0"/>
              <a:t>Python Version </a:t>
            </a:r>
            <a:r>
              <a:rPr lang="ko-KR" altLang="en-US" sz="1600" dirty="0"/>
              <a:t>설정</a:t>
            </a:r>
            <a:r>
              <a:rPr lang="en-US" altLang="ko-KR" sz="1600" dirty="0"/>
              <a:t>: Python 3.10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B8803C-E495-E4A1-EA56-1F26A78E3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8FF5D1-D9B7-CDCD-87A1-D37A56CA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E0B18-25BB-9EA6-2069-A6B35CF7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4515599-50CB-4030-3AD1-2DF8E04A8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530" y="1195058"/>
            <a:ext cx="7108791" cy="511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078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80C81-1BF1-33CC-B1B1-2BFF16B71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D6C18E-AD2A-46E6-168D-D48290438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 환경 세팅 </a:t>
            </a:r>
            <a:r>
              <a:rPr lang="en-US" altLang="ko-KR" dirty="0"/>
              <a:t>– </a:t>
            </a:r>
            <a:r>
              <a:rPr lang="ko-KR" altLang="en-US" dirty="0"/>
              <a:t>프로젝트 생성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2EAD44-80E3-98B0-D620-881CFBDB2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7486"/>
            <a:ext cx="3987297" cy="5115208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새로운 파이썬 파일 생성 방법</a:t>
            </a:r>
            <a:endParaRPr lang="en-US" altLang="ko-KR" sz="1600" dirty="0"/>
          </a:p>
          <a:p>
            <a:r>
              <a:rPr lang="ko-KR" altLang="en-US" sz="1600" dirty="0"/>
              <a:t>프로젝트 폴더 마우스 오른쪽 클릭</a:t>
            </a:r>
            <a:endParaRPr lang="en-US" altLang="ko-KR" sz="1600" dirty="0"/>
          </a:p>
          <a:p>
            <a:r>
              <a:rPr lang="en-US" altLang="ko-KR" sz="1600" dirty="0"/>
              <a:t>New-&gt;Python File </a:t>
            </a:r>
            <a:r>
              <a:rPr lang="ko-KR" altLang="en-US" sz="1600" dirty="0"/>
              <a:t>클릭</a:t>
            </a:r>
            <a:endParaRPr lang="en-US" altLang="ko-KR" sz="1600" dirty="0"/>
          </a:p>
          <a:p>
            <a:r>
              <a:rPr lang="ko-KR" altLang="en-US" sz="1600" dirty="0"/>
              <a:t>파일명 입력 </a:t>
            </a:r>
            <a:r>
              <a:rPr lang="en-US" altLang="ko-KR" sz="1600" dirty="0"/>
              <a:t>: ‘test.py’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BC3365-8345-5743-FF2D-9B2C06C7C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CEC97E-B53E-59FC-059D-78F4AE65F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B5493-F2F9-977E-1709-4B3DE6EC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32511A-AF92-C9B9-EABA-2F03EF2A0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024" y="1058849"/>
            <a:ext cx="4922640" cy="538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27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79155-541A-BDB7-5B5A-F3BC4C26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Goal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B1AEF-F2CD-7753-363D-D6ADBD409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인공지능 </a:t>
            </a:r>
            <a:r>
              <a:rPr lang="ko-KR" altLang="en-US" dirty="0" err="1"/>
              <a:t>모델망</a:t>
            </a:r>
            <a:r>
              <a:rPr lang="ko-KR" altLang="en-US" dirty="0"/>
              <a:t> 학습</a:t>
            </a:r>
            <a:r>
              <a:rPr lang="en-US" altLang="ko-KR" dirty="0"/>
              <a:t>-&gt;</a:t>
            </a:r>
            <a:r>
              <a:rPr lang="ko-KR" altLang="en-US" dirty="0"/>
              <a:t>추론</a:t>
            </a:r>
            <a:r>
              <a:rPr lang="en-US" altLang="ko-KR" dirty="0"/>
              <a:t>-&gt;</a:t>
            </a:r>
            <a:r>
              <a:rPr lang="ko-KR" altLang="en-US" dirty="0"/>
              <a:t>응용 과정 학습</a:t>
            </a:r>
            <a:endParaRPr lang="en-US" altLang="ko-KR" dirty="0"/>
          </a:p>
          <a:p>
            <a:r>
              <a:rPr lang="ko-KR" altLang="en-US" dirty="0"/>
              <a:t>응용 </a:t>
            </a:r>
            <a:r>
              <a:rPr lang="ko-KR" altLang="en-US" b="1" dirty="0"/>
              <a:t>시스템 개발</a:t>
            </a:r>
            <a:r>
              <a:rPr lang="ko-KR" altLang="en-US" dirty="0"/>
              <a:t>을 위한 기본</a:t>
            </a:r>
            <a:r>
              <a:rPr lang="en-US" altLang="ko-KR" dirty="0"/>
              <a:t>/</a:t>
            </a:r>
            <a:r>
              <a:rPr lang="ko-KR" altLang="en-US" dirty="0"/>
              <a:t>응용 실습</a:t>
            </a:r>
            <a:endParaRPr lang="en-US" altLang="ko-KR" dirty="0"/>
          </a:p>
          <a:p>
            <a:pPr lvl="1"/>
            <a:r>
              <a:rPr lang="ko-KR" altLang="en-US" dirty="0"/>
              <a:t>인공지능 모델</a:t>
            </a:r>
            <a:r>
              <a:rPr lang="en-US" altLang="ko-KR" dirty="0"/>
              <a:t>/python/</a:t>
            </a:r>
            <a:r>
              <a:rPr lang="en-US" altLang="ko-KR" dirty="0" err="1"/>
              <a:t>keras</a:t>
            </a:r>
            <a:r>
              <a:rPr lang="en-US" altLang="ko-KR" dirty="0"/>
              <a:t>/</a:t>
            </a:r>
            <a:r>
              <a:rPr lang="en-US" altLang="ko-KR" dirty="0" err="1"/>
              <a:t>openCV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2204C-5880-97B5-7870-38B440FF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695C40-6B15-49C0-B963-7119E5226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06A2C1-63A0-F5EF-8CAF-8ECDE3AEA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4325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18720-5FBB-1D21-048F-E6B641294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B10385-8EB8-A3E5-6A7E-64364338A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 환경 세팅 </a:t>
            </a:r>
            <a:r>
              <a:rPr lang="en-US" altLang="ko-KR" dirty="0"/>
              <a:t>– </a:t>
            </a:r>
            <a:r>
              <a:rPr lang="ko-KR" altLang="en-US" dirty="0"/>
              <a:t>필요한 라이브러리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3C3206-6329-6284-92D7-C36F1086F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필수 라이브러리 설치</a:t>
            </a:r>
            <a:r>
              <a:rPr lang="en-US" altLang="ko-KR" dirty="0"/>
              <a:t> (</a:t>
            </a:r>
            <a:r>
              <a:rPr lang="en-US" altLang="ko-KR" dirty="0" err="1"/>
              <a:t>tensorflow</a:t>
            </a:r>
            <a:r>
              <a:rPr lang="en-US" altLang="ko-KR" dirty="0"/>
              <a:t>, </a:t>
            </a:r>
            <a:r>
              <a:rPr lang="en-US" altLang="ko-KR" dirty="0" err="1"/>
              <a:t>keras</a:t>
            </a:r>
            <a:r>
              <a:rPr lang="en-US" altLang="ko-KR" dirty="0"/>
              <a:t>, </a:t>
            </a:r>
            <a:r>
              <a:rPr lang="en-US" altLang="ko-KR" dirty="0" err="1"/>
              <a:t>numpy</a:t>
            </a:r>
            <a:r>
              <a:rPr lang="en-US" altLang="ko-KR" dirty="0"/>
              <a:t>, </a:t>
            </a:r>
            <a:r>
              <a:rPr lang="en-US" altLang="ko-KR" dirty="0" err="1"/>
              <a:t>opencv</a:t>
            </a:r>
            <a:r>
              <a:rPr lang="en-US" altLang="ko-KR" dirty="0"/>
              <a:t>, h5py)</a:t>
            </a:r>
          </a:p>
          <a:p>
            <a:r>
              <a:rPr lang="ko-KR" altLang="en-US" dirty="0"/>
              <a:t>터미널 실행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아래 명령어 입력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3E0D99-0058-096C-E591-841EC93B6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25F53-1547-A097-E15B-A1733892A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A5CBB3-186F-FAD4-821F-956DB524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6DCF0C-0200-6C61-231C-6EDD63E101DA}"/>
              </a:ext>
            </a:extLst>
          </p:cNvPr>
          <p:cNvSpPr txBox="1"/>
          <p:nvPr/>
        </p:nvSpPr>
        <p:spPr>
          <a:xfrm>
            <a:off x="1324310" y="5398789"/>
            <a:ext cx="784685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altLang="ko-KR" dirty="0">
                <a:solidFill>
                  <a:schemeClr val="bg1"/>
                </a:solidFill>
              </a:rPr>
              <a:t> pip install "tensorflow==2.12.1" "numpy&lt;2.0" opencv-python h5py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5B10901-6EBE-5B0E-F5EB-6FE743FD91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191"/>
          <a:stretch>
            <a:fillRect/>
          </a:stretch>
        </p:blipFill>
        <p:spPr>
          <a:xfrm>
            <a:off x="1218446" y="2547352"/>
            <a:ext cx="3880705" cy="212197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CE9088F-2AEF-9FEA-B258-F9E805370F9F}"/>
              </a:ext>
            </a:extLst>
          </p:cNvPr>
          <p:cNvSpPr/>
          <p:nvPr/>
        </p:nvSpPr>
        <p:spPr>
          <a:xfrm>
            <a:off x="1041149" y="3748135"/>
            <a:ext cx="561314" cy="3621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521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99386-00C0-23C3-BECC-6235A9469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696601-DCF8-3C9E-A7CA-B62FC156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 환경 세팅 </a:t>
            </a:r>
            <a:r>
              <a:rPr lang="en-US" altLang="ko-KR" dirty="0"/>
              <a:t>– </a:t>
            </a:r>
            <a:r>
              <a:rPr lang="ko-KR" altLang="en-US" dirty="0"/>
              <a:t>테스트 코드 수행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7C7414-1092-0D8E-F46B-D9E3C8B8B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테스트 코드 수행 </a:t>
            </a:r>
            <a:r>
              <a:rPr lang="en-US" altLang="ko-KR" dirty="0"/>
              <a:t>(test.py)</a:t>
            </a:r>
          </a:p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F7F1F0-B80B-56D1-AD39-004F98F6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29C6BE-BF3F-A473-02E1-947A65EC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D018E6-4AC3-FFBD-4F7B-937308C6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079EBD-8429-9BE6-FF00-91C2F8072251}"/>
              </a:ext>
            </a:extLst>
          </p:cNvPr>
          <p:cNvSpPr txBox="1"/>
          <p:nvPr/>
        </p:nvSpPr>
        <p:spPr>
          <a:xfrm>
            <a:off x="1195055" y="1934465"/>
            <a:ext cx="9343177" cy="3362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import cv2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import numpy as np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import tensorflow as tf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from tensorflow import keras</a:t>
            </a:r>
          </a:p>
          <a:p>
            <a:pPr>
              <a:lnSpc>
                <a:spcPct val="150000"/>
              </a:lnSpc>
            </a:pPr>
            <a:endParaRPr lang="de-DE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print("OpenCV version:", cv2.__version__)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print("Numpy version:", np.__version__) 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print("TensorFlow version:", tf.__version__)</a:t>
            </a:r>
          </a:p>
        </p:txBody>
      </p:sp>
    </p:spTree>
    <p:extLst>
      <p:ext uri="{BB962C8B-B14F-4D97-AF65-F5344CB8AC3E}">
        <p14:creationId xmlns:p14="http://schemas.microsoft.com/office/powerpoint/2010/main" val="13146295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DA326-1C63-F0FC-94DA-9ED3823AD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923AF-1025-D54E-F72B-87BC7E377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준비 환경 세팅 </a:t>
            </a:r>
            <a:r>
              <a:rPr lang="en-US" altLang="ko-KR" dirty="0"/>
              <a:t>– </a:t>
            </a:r>
            <a:r>
              <a:rPr lang="ko-KR" altLang="en-US" dirty="0"/>
              <a:t>테스트 코드 수행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5D37CA-F121-622E-71EA-9E065C93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웹캠</a:t>
            </a:r>
            <a:r>
              <a:rPr lang="ko-KR" altLang="en-US" dirty="0"/>
              <a:t> 테스트 </a:t>
            </a:r>
            <a:r>
              <a:rPr lang="en-US" altLang="ko-KR" dirty="0"/>
              <a:t>(opencv.py)</a:t>
            </a:r>
          </a:p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8A60D-5F4F-CE14-525E-461FAD8A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9FD15-D217-4B50-B88A-40E4BF1F5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4AF7AB-BFB7-A734-3CA5-00DB8056A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5869B-524E-82AF-1255-76D8C386ABA0}"/>
              </a:ext>
            </a:extLst>
          </p:cNvPr>
          <p:cNvSpPr txBox="1"/>
          <p:nvPr/>
        </p:nvSpPr>
        <p:spPr>
          <a:xfrm>
            <a:off x="1195055" y="1934465"/>
            <a:ext cx="9343177" cy="4193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import cv2</a:t>
            </a:r>
          </a:p>
          <a:p>
            <a:pPr>
              <a:lnSpc>
                <a:spcPct val="150000"/>
              </a:lnSpc>
            </a:pPr>
            <a:endParaRPr lang="de-DE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cap = cv2.VideoCapture(0)     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 0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번 </a:t>
            </a:r>
            <a:r>
              <a:rPr lang="ko-KR" alt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웹캠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사용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while True:       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</a:t>
            </a:r>
            <a:r>
              <a:rPr lang="ko-KR" alt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웹캠에서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이미지를 주기적으로 얻어와 작업을 수행하기 위한 </a:t>
            </a:r>
            <a:r>
              <a:rPr lang="ko-KR" alt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반복문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    ret, frame = cap.read()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이미지 데이터 습득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    cv2.imshow(＂Webcam Test＂, frame)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#openCV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를 이용하여 이미지 데이터 출력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    if cv2.waitKey(1) &amp; 0xFF == ord(＇q‘):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#q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를 입력했을 때 프로그램 종료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        break</a:t>
            </a: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cap.release()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</a:t>
            </a:r>
            <a:r>
              <a:rPr lang="ko-KR" alt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웹캠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종료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de-DE" altLang="ko-KR" dirty="0">
                <a:solidFill>
                  <a:schemeClr val="bg1"/>
                </a:solidFill>
              </a:rPr>
              <a:t>cv2.destroyAllWindows() </a:t>
            </a:r>
            <a:r>
              <a:rPr lang="de-DE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#openCV 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윈도우 종료</a:t>
            </a:r>
            <a:endParaRPr lang="de-DE" altLang="ko-KR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BC380D6-8CDF-E0B6-DD80-CF95EB448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130" y="576067"/>
            <a:ext cx="3224970" cy="257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9888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AF34B-5962-C0DE-19D3-C7DAF86F1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9259-8922-0752-EDB3-7ADDA7C4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추론모델을 이용한 응용 실습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B7EF9-ED3D-A1E0-782D-BD0E62FD9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실습 과정</a:t>
            </a:r>
            <a:endParaRPr lang="en-US" altLang="ko-KR" dirty="0"/>
          </a:p>
          <a:p>
            <a:pPr lvl="1"/>
            <a:r>
              <a:rPr lang="ko-KR" altLang="en-US" dirty="0"/>
              <a:t>실습 </a:t>
            </a:r>
            <a:r>
              <a:rPr lang="en-US" altLang="ko-KR" dirty="0"/>
              <a:t>1 : </a:t>
            </a:r>
            <a:r>
              <a:rPr lang="ko-KR" altLang="en-US" dirty="0"/>
              <a:t>파일 입출력을 활용한 추론모델 적용</a:t>
            </a:r>
            <a:endParaRPr lang="en-US" altLang="ko-KR" dirty="0"/>
          </a:p>
          <a:p>
            <a:pPr lvl="1"/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  <a:endParaRPr lang="en-US" altLang="ko-KR" dirty="0"/>
          </a:p>
          <a:p>
            <a:pPr lvl="1"/>
            <a:r>
              <a:rPr lang="ko-KR" altLang="en-US" dirty="0"/>
              <a:t>실습 </a:t>
            </a:r>
            <a:r>
              <a:rPr lang="en-US" altLang="ko-KR" dirty="0"/>
              <a:t>3 : </a:t>
            </a:r>
            <a:r>
              <a:rPr lang="ko-KR" altLang="en-US" dirty="0"/>
              <a:t>추론모델 응용 실습 </a:t>
            </a:r>
            <a:r>
              <a:rPr lang="en-US" altLang="ko-KR" dirty="0"/>
              <a:t>(</a:t>
            </a:r>
            <a:r>
              <a:rPr lang="ko-KR" altLang="en-US" dirty="0"/>
              <a:t>스페이스바를 눌렀을 때만 추론 결과 출력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예제로 사용할 모델</a:t>
            </a:r>
            <a:endParaRPr lang="en-US" altLang="ko-KR" dirty="0"/>
          </a:p>
          <a:p>
            <a:pPr lvl="1"/>
            <a:r>
              <a:rPr lang="ko-KR" altLang="en-US" dirty="0"/>
              <a:t>모델 학습에서 수행했던 동물 분류 모델 활용</a:t>
            </a:r>
            <a:r>
              <a:rPr lang="en-US" altLang="ko-KR" dirty="0"/>
              <a:t>(Dog, Racoon, Cat)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C4F76-5F4B-CD42-3A69-A6C56B0D8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61A333-5C1E-0FF0-44AA-25CF4F69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570C8C-46DE-F99D-6556-E14AAF6AA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867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2D49E-24AB-0505-AE4E-D0CFEB16E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28488-2571-AED4-1381-C7B45A86F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추론모델을 이용한 응용 실습 </a:t>
            </a:r>
            <a:r>
              <a:rPr lang="en-US" altLang="ko-KR" dirty="0"/>
              <a:t>– </a:t>
            </a:r>
            <a:r>
              <a:rPr lang="ko-KR" altLang="en-US" dirty="0"/>
              <a:t>실습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3209AA-99F4-46CD-71E3-A36529BB7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모델 파일을 실습 디렉토리로 이동</a:t>
            </a:r>
            <a:endParaRPr lang="en-US" altLang="ko-KR" dirty="0"/>
          </a:p>
          <a:p>
            <a:pPr lvl="1"/>
            <a:r>
              <a:rPr lang="ko-KR" altLang="en-US" dirty="0"/>
              <a:t>아래 두 파일을 실습 디렉토리로 이동</a:t>
            </a:r>
            <a:endParaRPr lang="en-US" altLang="ko-KR" dirty="0"/>
          </a:p>
          <a:p>
            <a:pPr lvl="1"/>
            <a:r>
              <a:rPr lang="en-US" altLang="ko-KR" dirty="0"/>
              <a:t>keras_model.h5 : </a:t>
            </a:r>
            <a:r>
              <a:rPr lang="ko-KR" altLang="en-US" dirty="0"/>
              <a:t>학습된 인공지능 모델 파일</a:t>
            </a:r>
            <a:endParaRPr lang="en-US" altLang="ko-KR" dirty="0"/>
          </a:p>
          <a:p>
            <a:pPr lvl="1"/>
            <a:r>
              <a:rPr lang="en-US" altLang="ko-KR" dirty="0"/>
              <a:t>labels.txt : </a:t>
            </a:r>
            <a:r>
              <a:rPr lang="ko-KR" altLang="en-US" dirty="0"/>
              <a:t>모델이 예측할 수 있는 클래스 이름 목록</a:t>
            </a:r>
            <a:endParaRPr lang="en-US" altLang="ko-KR" dirty="0"/>
          </a:p>
          <a:p>
            <a:r>
              <a:rPr lang="ko-KR" altLang="en-US" dirty="0"/>
              <a:t>추론에 사용할 이미지 복사</a:t>
            </a:r>
            <a:endParaRPr lang="en-US" altLang="ko-KR" dirty="0"/>
          </a:p>
          <a:p>
            <a:pPr lvl="1"/>
            <a:r>
              <a:rPr lang="ko-KR" altLang="en-US" dirty="0"/>
              <a:t>추론 모델을 활용하여 맞추고 싶은 이미지를 디렉토리로 복사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39411F-A617-6C48-0B94-30E2C36F7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7B00BB-C40A-813F-D663-B5A0FA018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78EDCB-0157-6E75-35FC-63FAD258F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5E93A95-5EA8-044C-405A-ACB08CB7E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9268" y="1231272"/>
            <a:ext cx="2667667" cy="306243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11E6BEA-0DCA-AFD2-E296-E3764D2E1E71}"/>
              </a:ext>
            </a:extLst>
          </p:cNvPr>
          <p:cNvSpPr/>
          <p:nvPr/>
        </p:nvSpPr>
        <p:spPr>
          <a:xfrm>
            <a:off x="9587620" y="1493822"/>
            <a:ext cx="1946495" cy="8299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C72CC4-7DD8-5C62-DA63-77C9D2D0B5DA}"/>
              </a:ext>
            </a:extLst>
          </p:cNvPr>
          <p:cNvSpPr/>
          <p:nvPr/>
        </p:nvSpPr>
        <p:spPr>
          <a:xfrm>
            <a:off x="9587620" y="2932188"/>
            <a:ext cx="1946495" cy="327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6CAF4E8-869C-7D08-D223-7316948C77E7}"/>
              </a:ext>
            </a:extLst>
          </p:cNvPr>
          <p:cNvSpPr/>
          <p:nvPr/>
        </p:nvSpPr>
        <p:spPr>
          <a:xfrm>
            <a:off x="9587620" y="3498030"/>
            <a:ext cx="1946495" cy="327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75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6B2D0-1E49-6460-26E2-528DA1203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BC3681-7402-52F8-3C54-76A9D9B41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1 : </a:t>
            </a:r>
            <a:r>
              <a:rPr lang="ko-KR" altLang="en-US" dirty="0"/>
              <a:t>파일 입출력을 활용한 추론모델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056636-267F-05F9-D786-EC7BE1071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추론모델 로드</a:t>
            </a:r>
            <a:endParaRPr lang="en-US" altLang="ko-KR" dirty="0"/>
          </a:p>
          <a:p>
            <a:pPr lvl="1"/>
            <a:r>
              <a:rPr lang="en-US" altLang="ko-KR" dirty="0"/>
              <a:t>Teachable Machine</a:t>
            </a:r>
            <a:r>
              <a:rPr lang="ko-KR" altLang="en-US" dirty="0"/>
              <a:t>에서 학습한 모델 불러오기</a:t>
            </a:r>
            <a:endParaRPr lang="en-US" altLang="ko-KR" dirty="0"/>
          </a:p>
          <a:p>
            <a:pPr lvl="1"/>
            <a:r>
              <a:rPr lang="en-US" altLang="ko-KR" dirty="0"/>
              <a:t>model = </a:t>
            </a:r>
            <a:r>
              <a:rPr lang="en-US" altLang="ko-KR" dirty="0" err="1"/>
              <a:t>tf.keras.models.load_model</a:t>
            </a:r>
            <a:r>
              <a:rPr lang="en-US" altLang="ko-KR" dirty="0"/>
              <a:t>("keras_Model.h5", compile=False)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추론모델에 비교할 이미지 파일 입력</a:t>
            </a:r>
            <a:endParaRPr lang="en-US" altLang="ko-KR" dirty="0"/>
          </a:p>
          <a:p>
            <a:pPr lvl="1"/>
            <a:r>
              <a:rPr lang="ko-KR" altLang="en-US" dirty="0"/>
              <a:t>이미지 파일을 불러오기</a:t>
            </a:r>
            <a:endParaRPr lang="en-US" altLang="ko-KR" dirty="0"/>
          </a:p>
          <a:p>
            <a:pPr lvl="1"/>
            <a:r>
              <a:rPr lang="ko-KR" altLang="en-US" dirty="0"/>
              <a:t>모델이 이해할 수 있도록 </a:t>
            </a:r>
            <a:r>
              <a:rPr lang="ko-KR" altLang="en-US" dirty="0" err="1"/>
              <a:t>전처리</a:t>
            </a:r>
            <a:r>
              <a:rPr lang="ko-KR" altLang="en-US" dirty="0"/>
              <a:t> 필요</a:t>
            </a:r>
            <a:endParaRPr lang="en-US" altLang="ko-KR" dirty="0"/>
          </a:p>
          <a:p>
            <a:pPr lvl="2"/>
            <a:r>
              <a:rPr lang="ko-KR" altLang="en-US" dirty="0"/>
              <a:t>이미지 크기 맞추기</a:t>
            </a:r>
            <a:r>
              <a:rPr lang="en-US" altLang="ko-KR" dirty="0"/>
              <a:t> (</a:t>
            </a:r>
            <a:r>
              <a:rPr lang="ko-KR" altLang="en-US" dirty="0"/>
              <a:t>예</a:t>
            </a:r>
            <a:r>
              <a:rPr lang="en-US" altLang="ko-KR" dirty="0"/>
              <a:t>: 224x224)</a:t>
            </a:r>
          </a:p>
          <a:p>
            <a:pPr lvl="2"/>
            <a:r>
              <a:rPr lang="ko-KR" altLang="en-US" dirty="0"/>
              <a:t>숫자 배열로 변환 </a:t>
            </a:r>
            <a:r>
              <a:rPr lang="en-US" altLang="ko-KR" dirty="0"/>
              <a:t>(</a:t>
            </a:r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활용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 진행</a:t>
            </a:r>
            <a:endParaRPr lang="en-US" altLang="ko-KR" dirty="0"/>
          </a:p>
          <a:p>
            <a:pPr lvl="1"/>
            <a:r>
              <a:rPr lang="en-US" altLang="ko-KR" dirty="0" err="1"/>
              <a:t>Model.predict</a:t>
            </a:r>
            <a:r>
              <a:rPr lang="en-US" altLang="ko-KR" dirty="0"/>
              <a:t>(</a:t>
            </a:r>
            <a:r>
              <a:rPr lang="ko-KR" altLang="en-US" dirty="0"/>
              <a:t>이미지데이터</a:t>
            </a:r>
            <a:r>
              <a:rPr lang="en-US" altLang="ko-KR" dirty="0"/>
              <a:t>)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1"/>
            <a:r>
              <a:rPr lang="ko-KR" altLang="en-US" dirty="0"/>
              <a:t>각 클래스별 확률이 출력됨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Dog 0.8, Cat 0.15, Raccoon 0.05)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 결과 출력</a:t>
            </a:r>
            <a:endParaRPr lang="en-US" altLang="ko-KR" dirty="0"/>
          </a:p>
          <a:p>
            <a:pPr lvl="1"/>
            <a:r>
              <a:rPr lang="ko-KR" altLang="en-US" dirty="0"/>
              <a:t>전체 추론 결과를 결과로 보여주기</a:t>
            </a:r>
            <a:endParaRPr lang="en-US" altLang="ko-KR" dirty="0"/>
          </a:p>
          <a:p>
            <a:pPr lvl="1"/>
            <a:r>
              <a:rPr lang="ko-KR" altLang="en-US" dirty="0"/>
              <a:t>가장 높은 확률의 클래스를 결과로 보여주기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C98ED0-D3CD-054B-FBB6-1263C191F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D7EB-08A0-B256-8692-F20906393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539D58-930C-6FF3-011C-62A0D9A94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527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ABD3E-5458-8C67-0057-ADECFE47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F4D5E0-2AB4-44FF-2055-0ED0719D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1 : </a:t>
            </a:r>
            <a:r>
              <a:rPr lang="ko-KR" altLang="en-US" dirty="0"/>
              <a:t>파일 입출력을 활용한 추론모델 적용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24FCF8-7017-F8DD-5EA0-A3211E13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7BA43A-E17E-8A2D-D2B7-FDF6E5C8F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11653-7D66-2BEC-5468-86EE41DD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9F0D8C-D72A-BC0E-C36B-6DB0D44BEAEF}"/>
              </a:ext>
            </a:extLst>
          </p:cNvPr>
          <p:cNvSpPr txBox="1"/>
          <p:nvPr/>
        </p:nvSpPr>
        <p:spPr>
          <a:xfrm>
            <a:off x="666183" y="1195058"/>
            <a:ext cx="7758822" cy="52629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cv2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numpy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tensorflow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tf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1.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로드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tf.keras.models.load_model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"keras_Model.h5"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compile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False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2.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클래스 라벨 불러오기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open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labels.txt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r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encoding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"utf-8"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read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splitlines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3.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이미지 파일 불러오기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image_path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image_dog.jpg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추론할 이미지 경로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cv2.imread(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image_path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is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None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raise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FileNotFoundError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f"</a:t>
            </a:r>
            <a:r>
              <a:rPr lang="ko-KR" altLang="ko-KR" sz="1600" dirty="0" err="1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이미지를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불러올 수 없습니다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image_path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4. </a:t>
            </a:r>
            <a:r>
              <a:rPr lang="ko-KR" altLang="ko-KR" sz="1600" dirty="0" err="1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전처리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(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입력 크기 맞추기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image_resized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cv2.resize(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interpolation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=cv2.INTER_AREA)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np.asarray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image_resized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dtype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=np.float32).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reshape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3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/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127.5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 -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600" dirty="0" err="1">
                <a:solidFill>
                  <a:srgbClr val="7A7E85"/>
                </a:solidFill>
                <a:latin typeface="Arial Unicode MS"/>
                <a:ea typeface="JetBrains Mono"/>
              </a:rPr>
              <a:t>Normalize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[-1, 1]</a:t>
            </a:r>
            <a:endParaRPr lang="ko-KR" altLang="ko-KR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9209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3C86A-AD9F-85C1-2E6F-98ED709D9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51AECD-C562-7418-574B-61921DF1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1 : </a:t>
            </a:r>
            <a:r>
              <a:rPr lang="ko-KR" altLang="en-US" dirty="0"/>
              <a:t>파일 입출력을 활용한 추론모델 적용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2889EA-4E28-FC80-40D3-6960C92B5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0A18E5-B6C8-2831-C0D2-D35BD2AC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590847-E9C8-86A1-648E-0E0E253E7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9FC50-C04A-754E-FA32-CDEC979A5177}"/>
              </a:ext>
            </a:extLst>
          </p:cNvPr>
          <p:cNvSpPr txBox="1"/>
          <p:nvPr/>
        </p:nvSpPr>
        <p:spPr>
          <a:xfrm>
            <a:off x="666183" y="1195058"/>
            <a:ext cx="7758822" cy="42780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5.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추론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model.predict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0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6.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전체 클래스별 결과 출력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"=== 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전체 클래스별 확률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==="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for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in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enumerate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*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100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: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.2f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%"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7.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가장 높은 확률의 클래스 출력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np.argmax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\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=== 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최종 결과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==="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f"Class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f"Confidence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*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100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: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.2f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%"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endParaRPr lang="ko-KR" altLang="ko-KR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6104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89CD8-F241-6951-7062-649FE7A74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F8BEA-9498-F1A7-405C-6382DAC7F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CBE6B4-1F4E-562F-3B37-FDBBDF26D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추론모델 로드</a:t>
            </a:r>
            <a:endParaRPr lang="en-US" altLang="ko-KR" dirty="0"/>
          </a:p>
          <a:p>
            <a:pPr lvl="1"/>
            <a:r>
              <a:rPr lang="en-US" altLang="ko-KR" dirty="0"/>
              <a:t>Teachable Machine</a:t>
            </a:r>
            <a:r>
              <a:rPr lang="ko-KR" altLang="en-US" dirty="0"/>
              <a:t>에서 학습한 모델 불러오기</a:t>
            </a:r>
            <a:endParaRPr lang="en-US" altLang="ko-KR" dirty="0"/>
          </a:p>
          <a:p>
            <a:pPr lvl="1"/>
            <a:r>
              <a:rPr lang="en-US" altLang="ko-KR" dirty="0"/>
              <a:t>model = </a:t>
            </a:r>
            <a:r>
              <a:rPr lang="en-US" altLang="ko-KR" dirty="0" err="1"/>
              <a:t>tf.keras.models.load_model</a:t>
            </a:r>
            <a:r>
              <a:rPr lang="en-US" altLang="ko-KR" dirty="0"/>
              <a:t>("keras_Model.h5", compile=False)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 err="1"/>
              <a:t>웹캠</a:t>
            </a:r>
            <a:r>
              <a:rPr lang="ko-KR" altLang="en-US" dirty="0"/>
              <a:t> 연결</a:t>
            </a:r>
            <a:endParaRPr lang="en-US" altLang="ko-KR" dirty="0"/>
          </a:p>
          <a:p>
            <a:pPr lvl="1"/>
            <a:r>
              <a:rPr lang="en-US" altLang="ko-KR" dirty="0"/>
              <a:t>OpenCV</a:t>
            </a:r>
            <a:r>
              <a:rPr lang="ko-KR" altLang="en-US" dirty="0"/>
              <a:t>를 이용해 </a:t>
            </a:r>
            <a:r>
              <a:rPr lang="ko-KR" altLang="en-US" dirty="0" err="1"/>
              <a:t>웸캠</a:t>
            </a:r>
            <a:r>
              <a:rPr lang="ko-KR" altLang="en-US" dirty="0"/>
              <a:t> 켜기</a:t>
            </a:r>
            <a:endParaRPr lang="en-US" altLang="ko-KR" dirty="0"/>
          </a:p>
          <a:p>
            <a:pPr lvl="1"/>
            <a:r>
              <a:rPr lang="ko-KR" altLang="en-US" dirty="0"/>
              <a:t>실시간으로 프레임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를 가져올 준비</a:t>
            </a:r>
            <a:endParaRPr lang="en-US" altLang="ko-KR" dirty="0"/>
          </a:p>
          <a:p>
            <a:pPr lvl="1"/>
            <a:r>
              <a:rPr lang="ko-KR" altLang="en-US" dirty="0" err="1"/>
              <a:t>웹캠에서</a:t>
            </a:r>
            <a:r>
              <a:rPr lang="ko-KR" altLang="en-US" dirty="0"/>
              <a:t> 가져온 한 프레임을 모델이 이해할 수 있게 변환</a:t>
            </a:r>
            <a:endParaRPr lang="en-US" altLang="ko-KR" dirty="0"/>
          </a:p>
          <a:p>
            <a:pPr lvl="2"/>
            <a:r>
              <a:rPr lang="ko-KR" altLang="en-US" dirty="0"/>
              <a:t>이미지 크기 맞추기</a:t>
            </a:r>
            <a:r>
              <a:rPr lang="en-US" altLang="ko-KR" dirty="0"/>
              <a:t> (</a:t>
            </a:r>
            <a:r>
              <a:rPr lang="ko-KR" altLang="en-US" dirty="0"/>
              <a:t>예</a:t>
            </a:r>
            <a:r>
              <a:rPr lang="en-US" altLang="ko-KR" dirty="0"/>
              <a:t>: 224x224)</a:t>
            </a:r>
          </a:p>
          <a:p>
            <a:pPr lvl="2"/>
            <a:r>
              <a:rPr lang="ko-KR" altLang="en-US" dirty="0"/>
              <a:t>숫자 배열로 변환 </a:t>
            </a:r>
            <a:r>
              <a:rPr lang="en-US" altLang="ko-KR" dirty="0"/>
              <a:t>(</a:t>
            </a:r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활용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 진행</a:t>
            </a:r>
            <a:endParaRPr lang="en-US" altLang="ko-KR" dirty="0"/>
          </a:p>
          <a:p>
            <a:pPr lvl="1"/>
            <a:r>
              <a:rPr lang="en-US" altLang="ko-KR" dirty="0" err="1"/>
              <a:t>Model.predict</a:t>
            </a:r>
            <a:r>
              <a:rPr lang="en-US" altLang="ko-KR" dirty="0"/>
              <a:t>(</a:t>
            </a:r>
            <a:r>
              <a:rPr lang="ko-KR" altLang="en-US" dirty="0"/>
              <a:t>이미지데이터</a:t>
            </a:r>
            <a:r>
              <a:rPr lang="en-US" altLang="ko-KR" dirty="0"/>
              <a:t>)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1"/>
            <a:r>
              <a:rPr lang="ko-KR" altLang="en-US" dirty="0"/>
              <a:t>각 클래스별 확률이 출력됨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Dog 0.8, Cat 0.15, Raccoon 0.05)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단계 </a:t>
            </a:r>
            <a:r>
              <a:rPr lang="en-US" altLang="ko-KR" dirty="0"/>
              <a:t>: </a:t>
            </a:r>
            <a:r>
              <a:rPr lang="ko-KR" altLang="en-US" dirty="0"/>
              <a:t>추론 결과 출력</a:t>
            </a:r>
            <a:endParaRPr lang="en-US" altLang="ko-KR" dirty="0"/>
          </a:p>
          <a:p>
            <a:pPr lvl="1"/>
            <a:r>
              <a:rPr lang="ko-KR" altLang="en-US" dirty="0"/>
              <a:t>전체 추론 결과를 결과로 보여주기</a:t>
            </a:r>
            <a:endParaRPr lang="en-US" altLang="ko-KR" dirty="0"/>
          </a:p>
          <a:p>
            <a:pPr lvl="1"/>
            <a:r>
              <a:rPr lang="ko-KR" altLang="en-US" dirty="0"/>
              <a:t>가장 높은 </a:t>
            </a:r>
            <a:r>
              <a:rPr lang="ko-KR" altLang="en-US" dirty="0" err="1"/>
              <a:t>확률으ㅢ</a:t>
            </a:r>
            <a:r>
              <a:rPr lang="ko-KR" altLang="en-US" dirty="0"/>
              <a:t> 클래스를 결과로 보여주기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EDF861-90DD-16EF-AAB2-F6C4345CB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EEE07B-14B5-3008-D205-E331927B5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80E1D4-1FA9-5552-6545-39C22E034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5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50DFE-91DD-3BC4-D585-C0C13D1F9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78085-B3B6-2959-DF41-EC2F2E958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23CE03-12DD-986E-5668-97BC0E58B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b="1" dirty="0"/>
              <a:t>동영상은 이미지들의 연속</a:t>
            </a:r>
            <a:endParaRPr lang="en-US" altLang="ko-KR" sz="1800" b="1" dirty="0"/>
          </a:p>
          <a:p>
            <a:pPr lvl="1"/>
            <a:r>
              <a:rPr lang="ko-KR" altLang="en-US" sz="1600" dirty="0"/>
              <a:t>동영상은 사실 초당 여러 장의 이미지를 빠르게 이어 붙인 것</a:t>
            </a:r>
            <a:endParaRPr lang="en-US" altLang="ko-KR" sz="1600" dirty="0"/>
          </a:p>
          <a:p>
            <a:pPr lvl="1"/>
            <a:r>
              <a:rPr lang="ko-KR" altLang="en-US" sz="1600" dirty="0"/>
              <a:t>이때 초당 몇 장의 이미지를 사용하는지를 </a:t>
            </a:r>
            <a:r>
              <a:rPr lang="en-US" altLang="ko-KR" sz="1600" dirty="0"/>
              <a:t>FPS(Frame Per Second) </a:t>
            </a:r>
            <a:r>
              <a:rPr lang="ko-KR" altLang="en-US" sz="1600" dirty="0"/>
              <a:t>라고 함</a:t>
            </a:r>
            <a:endParaRPr lang="en-US" altLang="ko-KR" sz="1600" dirty="0"/>
          </a:p>
          <a:p>
            <a:r>
              <a:rPr lang="ko-KR" altLang="en-US" sz="1800" b="1" dirty="0"/>
              <a:t>예시</a:t>
            </a:r>
            <a:endParaRPr lang="en-US" altLang="ko-KR" sz="1800" b="1" dirty="0"/>
          </a:p>
          <a:p>
            <a:pPr lvl="1"/>
            <a:r>
              <a:rPr lang="en-US" altLang="ko-KR" sz="1600" dirty="0"/>
              <a:t>60 FPS </a:t>
            </a:r>
            <a:r>
              <a:rPr lang="ko-KR" altLang="en-US" sz="1600" dirty="0"/>
              <a:t>동영상</a:t>
            </a:r>
            <a:r>
              <a:rPr lang="en-US" altLang="ko-KR" sz="1600" dirty="0"/>
              <a:t>: 1</a:t>
            </a:r>
            <a:r>
              <a:rPr lang="ko-KR" altLang="en-US" sz="1600" dirty="0"/>
              <a:t>초에 </a:t>
            </a:r>
            <a:r>
              <a:rPr lang="en-US" altLang="ko-KR" sz="1600" dirty="0"/>
              <a:t>60</a:t>
            </a:r>
            <a:r>
              <a:rPr lang="ko-KR" altLang="en-US" sz="1600" dirty="0"/>
              <a:t>장의 이미지 → 더 부드럽게 보임</a:t>
            </a:r>
            <a:endParaRPr lang="en-US" altLang="ko-KR" sz="1600" dirty="0"/>
          </a:p>
          <a:p>
            <a:pPr lvl="1"/>
            <a:r>
              <a:rPr lang="en-US" altLang="ko-KR" sz="1600" dirty="0"/>
              <a:t>24 FPS </a:t>
            </a:r>
            <a:r>
              <a:rPr lang="ko-KR" altLang="en-US" sz="1600" dirty="0"/>
              <a:t>동영상</a:t>
            </a:r>
            <a:r>
              <a:rPr lang="en-US" altLang="ko-KR" sz="1600" dirty="0"/>
              <a:t>: 1</a:t>
            </a:r>
            <a:r>
              <a:rPr lang="ko-KR" altLang="en-US" sz="1600" dirty="0"/>
              <a:t>초에 </a:t>
            </a:r>
            <a:r>
              <a:rPr lang="en-US" altLang="ko-KR" sz="1600" dirty="0"/>
              <a:t>24</a:t>
            </a:r>
            <a:r>
              <a:rPr lang="ko-KR" altLang="en-US" sz="1600" dirty="0"/>
              <a:t>장의 이미지 → 영화에서 많이 사용</a:t>
            </a:r>
            <a:endParaRPr lang="en-US" altLang="ko-KR" sz="16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CB712-1F7B-8FCA-9152-0E996AC8E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3F6B45-7A50-0641-EB33-A5D4AF76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8967C1-5C34-D706-E891-7DF81C40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39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50C8F4D-BB04-2FDB-5731-795DB1834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38" y="3943283"/>
            <a:ext cx="11199323" cy="27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3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F600F-CCA1-D4A5-D38A-DD80848E7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FFC90-894A-5666-471A-EA27CD1F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 구축</a:t>
            </a:r>
            <a:r>
              <a:rPr lang="en-US" altLang="ko-KR" dirty="0"/>
              <a:t> – </a:t>
            </a:r>
            <a:r>
              <a:rPr lang="ko-KR" altLang="en-US" dirty="0"/>
              <a:t>통합개발환경</a:t>
            </a:r>
            <a:r>
              <a:rPr lang="en-US" altLang="ko-KR" dirty="0"/>
              <a:t>(IDE)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24263C-E7D5-02DC-2E85-19B768CF1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Integrated Development Environment </a:t>
            </a:r>
            <a:r>
              <a:rPr lang="ko-KR" altLang="en-US" sz="1800" dirty="0"/>
              <a:t>의 약자 </a:t>
            </a:r>
            <a:r>
              <a:rPr lang="en-US" altLang="ko-KR" sz="1800" dirty="0"/>
              <a:t>(</a:t>
            </a:r>
            <a:r>
              <a:rPr lang="ko-KR" altLang="en-US" sz="1800" dirty="0"/>
              <a:t>통합 개발 환경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일반적인 개발을 위한 에디터</a:t>
            </a:r>
            <a:r>
              <a:rPr lang="en-US" altLang="ko-KR" sz="1800" dirty="0"/>
              <a:t>, </a:t>
            </a:r>
            <a:r>
              <a:rPr lang="ko-KR" altLang="en-US" sz="1800" dirty="0"/>
              <a:t>인터프리터</a:t>
            </a:r>
            <a:r>
              <a:rPr lang="en-US" altLang="ko-KR" sz="1800" dirty="0"/>
              <a:t>, </a:t>
            </a:r>
            <a:r>
              <a:rPr lang="ko-KR" altLang="en-US" sz="1800" dirty="0"/>
              <a:t>컴파일러</a:t>
            </a:r>
            <a:r>
              <a:rPr lang="en-US" altLang="ko-KR" sz="1800" dirty="0"/>
              <a:t>, </a:t>
            </a:r>
            <a:r>
              <a:rPr lang="ko-KR" altLang="en-US" sz="1800" dirty="0"/>
              <a:t>실행을 위한 통합 환경</a:t>
            </a:r>
          </a:p>
          <a:p>
            <a:r>
              <a:rPr lang="en-US" altLang="ko-KR" sz="1800" dirty="0"/>
              <a:t>Eclipse, </a:t>
            </a:r>
            <a:r>
              <a:rPr lang="en-US" altLang="ko-KR" sz="1800" dirty="0" err="1"/>
              <a:t>Jetbrain</a:t>
            </a:r>
            <a:r>
              <a:rPr lang="en-US" altLang="ko-KR" sz="1800" dirty="0"/>
              <a:t> Series, Visual Studio </a:t>
            </a:r>
            <a:r>
              <a:rPr lang="ko-KR" altLang="en-US" sz="1800" dirty="0"/>
              <a:t>등</a:t>
            </a:r>
            <a:endParaRPr lang="en-US" altLang="ko-KR" sz="18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3996CE-E947-EBD1-4166-B50CD95EC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EC65F6-B1B5-D0B4-337A-F4AFDD89C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2CDAD1-CBC4-A8FF-37AB-27F574752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8576CD-90AE-8A25-D270-0D90AFDB0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767" y="3049310"/>
            <a:ext cx="4469233" cy="3141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ED95EC-9142-A92F-0815-EB41F3577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347" y="3044297"/>
            <a:ext cx="4685740" cy="314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3238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82301-2293-CE10-F6E3-7CEF7F6F7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F92575-910C-CB8C-9B21-FFC4043A5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08B536-5473-D556-A566-746E4216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0322AF-9B6C-2DEE-9EBD-EF61D55E0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561C88-41FD-E578-6C96-AF3AC2FC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40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622D51-2E78-12BF-071D-24C327283987}"/>
              </a:ext>
            </a:extLst>
          </p:cNvPr>
          <p:cNvSpPr txBox="1"/>
          <p:nvPr/>
        </p:nvSpPr>
        <p:spPr>
          <a:xfrm>
            <a:off x="666183" y="1195058"/>
            <a:ext cx="7758822" cy="45243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cv2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numpy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tensorflow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tf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1.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로드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tf.keras.models.load_model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"keras_Model.h5"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compile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False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2.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클래스 라벨 불러오기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open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labels.txt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r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encoding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"utf-8"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read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splitlines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3. </a:t>
            </a:r>
            <a:r>
              <a:rPr lang="ko-KR" altLang="ko-KR" sz="1600" dirty="0" err="1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웹캠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열기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cv2.VideoCapture(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0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cv2.CAP_DSHOW)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not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camera.isOpened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웹캠을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열 수 없습니다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exit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ESC</a:t>
            </a:r>
            <a:r>
              <a:rPr lang="ko-KR" altLang="ko-KR" sz="1600" dirty="0" err="1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를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누르면 종료합니다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endParaRPr lang="ko-KR" altLang="ko-KR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207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0C31E-2090-8AA6-CFFF-FB6F8E2F7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F3C01-608D-0604-3E11-482A5154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CBCBD1-5E0E-3BE3-FF1C-55E32C77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C467A6-3495-0431-94C4-EE5F9DB0E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B2635E-19ED-0F61-A12E-2A00B4D1A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41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230CC2-AC6B-44D1-D29F-3FD585AFC805}"/>
              </a:ext>
            </a:extLst>
          </p:cNvPr>
          <p:cNvSpPr txBox="1"/>
          <p:nvPr/>
        </p:nvSpPr>
        <p:spPr>
          <a:xfrm>
            <a:off x="666183" y="1195058"/>
            <a:ext cx="7758822" cy="45243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while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True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camera.read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not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프레임을 읽을 수 없습니다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break</a:t>
            </a:r>
            <a:b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실시간 영상 보여주기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en-US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cv2.imshow(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Webcam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4. </a:t>
            </a:r>
            <a:r>
              <a:rPr lang="ko-KR" altLang="ko-KR" sz="1600" dirty="0" err="1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전처리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(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입력 크기 맞추기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image_resized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cv2.resize(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interpolation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=cv2.INTER_AREA)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np.asarray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image_resized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AA4926"/>
                </a:solidFill>
                <a:latin typeface="Arial Unicode MS"/>
                <a:ea typeface="JetBrains Mono"/>
              </a:rPr>
              <a:t>dtype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=np.float32).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reshape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3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/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127.5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 -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600" dirty="0" err="1">
                <a:solidFill>
                  <a:srgbClr val="7A7E85"/>
                </a:solidFill>
                <a:latin typeface="Arial Unicode MS"/>
                <a:ea typeface="JetBrains Mono"/>
              </a:rPr>
              <a:t>Normalize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[-1, 1]</a:t>
            </a:r>
            <a:b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    # 5.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추론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en-US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model.predict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image_data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0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endParaRPr lang="ko-KR" altLang="ko-KR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2770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E9F1E-319C-C1B2-F3B6-A028D9C83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940C7-61ED-7220-7980-3A731BBE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 : </a:t>
            </a:r>
            <a:r>
              <a:rPr lang="ko-KR" altLang="en-US" dirty="0" err="1"/>
              <a:t>웹캠을</a:t>
            </a:r>
            <a:r>
              <a:rPr lang="ko-KR" altLang="en-US" dirty="0"/>
              <a:t> 활용한 추론모델 적용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DAF878-931B-3C30-9B66-6641E5D9A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4C8F76-00D5-528F-E685-33308EB8D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83B23D-5AB8-6DDE-81DB-64A4BA72F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42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2C81BF-5340-23C9-882E-6E3A07BE3AA5}"/>
              </a:ext>
            </a:extLst>
          </p:cNvPr>
          <p:cNvSpPr txBox="1"/>
          <p:nvPr/>
        </p:nvSpPr>
        <p:spPr>
          <a:xfrm>
            <a:off x="666183" y="1195058"/>
            <a:ext cx="7758822" cy="50167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6.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전체 클래스별 결과 출력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\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=== 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전체 클래스별 확률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==="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for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in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enumerate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):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*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100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: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.2f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%"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7.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가장 높은 확률의 클래스 출력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en-US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np.argmax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predictions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\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n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=== </a:t>
            </a:r>
            <a:r>
              <a:rPr lang="ko-KR" altLang="ko-KR" sz="16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최종 결과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==="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f"Class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f"Confidence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6AAB73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: 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*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100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: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.2f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600" dirty="0">
                <a:solidFill>
                  <a:srgbClr val="6AAB73"/>
                </a:solidFill>
                <a:latin typeface="Arial Unicode MS"/>
                <a:ea typeface="JetBrains Mono"/>
              </a:rPr>
              <a:t>%"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key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 cv2.waitKey(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) &amp;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0xFF</a:t>
            </a:r>
            <a:b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key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 == </a:t>
            </a:r>
            <a:r>
              <a:rPr lang="ko-KR" altLang="ko-KR" sz="1600" dirty="0">
                <a:solidFill>
                  <a:srgbClr val="2AACB8"/>
                </a:solidFill>
                <a:latin typeface="Arial Unicode MS"/>
                <a:ea typeface="JetBrains Mono"/>
              </a:rPr>
              <a:t>27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:  </a:t>
            </a:r>
            <a:r>
              <a:rPr lang="ko-KR" altLang="ko-KR" sz="1600" dirty="0">
                <a:solidFill>
                  <a:srgbClr val="7A7E85"/>
                </a:solidFill>
                <a:latin typeface="Arial Unicode MS"/>
                <a:ea typeface="JetBrains Mono"/>
              </a:rPr>
              <a:t># ESC → </a:t>
            </a: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종료</a:t>
            </a:r>
            <a:b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en-US" sz="16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600" dirty="0" err="1">
                <a:solidFill>
                  <a:srgbClr val="CF8E6D"/>
                </a:solidFill>
                <a:latin typeface="Arial Unicode MS"/>
                <a:ea typeface="JetBrains Mono"/>
              </a:rPr>
              <a:t>break</a:t>
            </a:r>
            <a:b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br>
              <a:rPr lang="ko-KR" altLang="ko-KR" sz="16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r>
              <a:rPr lang="ko-KR" altLang="ko-KR" sz="16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camera.release</a:t>
            </a: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600" dirty="0">
                <a:solidFill>
                  <a:srgbClr val="BCBEC4"/>
                </a:solidFill>
                <a:latin typeface="Arial Unicode MS"/>
                <a:ea typeface="JetBrains Mono"/>
              </a:rPr>
              <a:t>cv2.destroyAllWindows()</a:t>
            </a:r>
            <a:endParaRPr lang="ko-KR" altLang="ko-KR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36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79763-7C02-6DD4-6D5B-0B0903B6F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B680F-0E9A-EF98-FBAD-7FEFF419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3 : </a:t>
            </a:r>
            <a:r>
              <a:rPr lang="ko-KR" altLang="en-US" dirty="0"/>
              <a:t>추론모델 응용 실습 </a:t>
            </a:r>
            <a:br>
              <a:rPr lang="en-US" altLang="ko-KR" dirty="0"/>
            </a:br>
            <a:r>
              <a:rPr lang="en-US" altLang="ko-KR" sz="2700" dirty="0"/>
              <a:t>- </a:t>
            </a:r>
            <a:r>
              <a:rPr lang="ko-KR" altLang="en-US" sz="2700" dirty="0"/>
              <a:t>스페이스바를 눌렀을 때만 추론 결과 출력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CA9C14-C7AD-FF5C-AFB8-49FEA961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19790B-E35F-8E09-769E-B65C3C62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6C5993-6E74-2AA3-FAF9-A526C643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955C5A-5A44-D481-9199-179CF2CC1A3C}"/>
              </a:ext>
            </a:extLst>
          </p:cNvPr>
          <p:cNvSpPr txBox="1"/>
          <p:nvPr/>
        </p:nvSpPr>
        <p:spPr>
          <a:xfrm>
            <a:off x="666183" y="1195058"/>
            <a:ext cx="7758822" cy="37548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cv2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numpy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np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import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tensorflow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as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tf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로드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tf.keras.models.load_model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"keras_Model.h5"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AA4926"/>
                </a:solidFill>
                <a:latin typeface="Arial Unicode MS"/>
                <a:ea typeface="JetBrains Mono"/>
              </a:rPr>
              <a:t>compile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False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open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labels.txt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r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AA4926"/>
                </a:solidFill>
                <a:latin typeface="Arial Unicode MS"/>
                <a:ea typeface="JetBrains Mono"/>
              </a:rPr>
              <a:t>encoding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=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"utf-8"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).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read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().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splitlines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카메라 열기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cv2.VideoCapture(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0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cv2.CAP_DSHOW)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not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camera.isOpened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():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웹캠을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열 수 없습니다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exit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영상 창에서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 [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스페이스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] 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키를 누르면 현재 프레임을 캡처해 인식합니다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"ESC 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키를 누르면 종료합니다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endParaRPr lang="ko-KR" altLang="ko-KR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2309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4159A-EF0D-434B-ED88-D5598BD63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6D04C7-EB2E-A502-2BD0-4E25B918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3 : </a:t>
            </a:r>
            <a:r>
              <a:rPr lang="ko-KR" altLang="en-US" dirty="0"/>
              <a:t>추론모델 응용 실습 </a:t>
            </a:r>
            <a:br>
              <a:rPr lang="en-US" altLang="ko-KR" dirty="0"/>
            </a:br>
            <a:r>
              <a:rPr lang="en-US" altLang="ko-KR" sz="2700" dirty="0"/>
              <a:t>- </a:t>
            </a:r>
            <a:r>
              <a:rPr lang="ko-KR" altLang="en-US" sz="2700" dirty="0"/>
              <a:t>스페이스바를 눌렀을 때만 추론 결과 출력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369855-A9C1-D539-6133-FB9C3F3F8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C2F4-3FA7-7BDB-39F9-90F2B05C3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CEEC77-6D7A-2AB5-3E10-F8871C512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5B8379-E574-2E1A-5FDF-E090041FD22D}"/>
              </a:ext>
            </a:extLst>
          </p:cNvPr>
          <p:cNvSpPr txBox="1"/>
          <p:nvPr/>
        </p:nvSpPr>
        <p:spPr>
          <a:xfrm>
            <a:off x="666183" y="1195058"/>
            <a:ext cx="7758822" cy="2893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while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True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: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ret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camera.read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not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ret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: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6AAB73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프레임을 읽을 수 없습니다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."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break</a:t>
            </a:r>
            <a:b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영상 출력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cv2.imshow(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Webcam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key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cv2.waitKey(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 &amp;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0xFF</a:t>
            </a:r>
            <a:b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if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key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==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27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: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ESC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종료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en-US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break</a:t>
            </a:r>
            <a:endParaRPr lang="ko-KR" altLang="ko-KR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9333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0C3C0-DC2C-EC04-46EE-4353DB83D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05334-39E2-2A74-8C47-03E2CDCAC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실습 </a:t>
            </a:r>
            <a:r>
              <a:rPr lang="en-US" altLang="ko-KR" dirty="0"/>
              <a:t>3 : </a:t>
            </a:r>
            <a:r>
              <a:rPr lang="ko-KR" altLang="en-US" dirty="0"/>
              <a:t>추론모델 응용 실습 </a:t>
            </a:r>
            <a:br>
              <a:rPr lang="en-US" altLang="ko-KR" dirty="0"/>
            </a:br>
            <a:r>
              <a:rPr lang="en-US" altLang="ko-KR" sz="2700" dirty="0"/>
              <a:t>- </a:t>
            </a:r>
            <a:r>
              <a:rPr lang="ko-KR" altLang="en-US" sz="2700" dirty="0"/>
              <a:t>스페이스바를 눌렀을 때만 추론 결과 출력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5C89B-0A36-82E1-9196-07255B3F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8B77BC-5431-DB90-A00B-CF39C0275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B84D7A-9FE7-12E8-37D4-28D75EB9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A4016-0391-247C-1A5D-4F55028B7F16}"/>
              </a:ext>
            </a:extLst>
          </p:cNvPr>
          <p:cNvSpPr txBox="1"/>
          <p:nvPr/>
        </p:nvSpPr>
        <p:spPr>
          <a:xfrm>
            <a:off x="666183" y="1195058"/>
            <a:ext cx="7758822" cy="39703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400" dirty="0" err="1">
                <a:solidFill>
                  <a:srgbClr val="CF8E6D"/>
                </a:solidFill>
                <a:latin typeface="Arial Unicode MS"/>
                <a:ea typeface="JetBrains Mono"/>
              </a:rPr>
              <a:t>elif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key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==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32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: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 err="1">
                <a:solidFill>
                  <a:srgbClr val="7A7E85"/>
                </a:solidFill>
                <a:latin typeface="Arial Unicode MS"/>
                <a:ea typeface="JetBrains Mono"/>
              </a:rPr>
              <a:t>Space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키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 →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현재 프레임으로 인식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입력 크기로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7A7E85"/>
                </a:solidFill>
                <a:latin typeface="Arial Unicode MS"/>
                <a:ea typeface="JetBrains Mono"/>
              </a:rPr>
              <a:t>resize</a:t>
            </a:r>
            <a:b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cv2.resize(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frame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(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), </a:t>
            </a:r>
            <a:r>
              <a:rPr lang="ko-KR" altLang="ko-KR" sz="1400" dirty="0" err="1">
                <a:solidFill>
                  <a:srgbClr val="AA4926"/>
                </a:solidFill>
                <a:latin typeface="Arial Unicode MS"/>
                <a:ea typeface="JetBrains Mono"/>
              </a:rPr>
              <a:t>interpolation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=cv2.INTER_AREA)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모델 입력 형태 맞추기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np.asarray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AA4926"/>
                </a:solidFill>
                <a:latin typeface="Arial Unicode MS"/>
                <a:ea typeface="JetBrains Mono"/>
              </a:rPr>
              <a:t>dtype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=np.float32).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reshape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224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3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(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/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127.5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 - 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1</a:t>
            </a:r>
            <a:b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>
                <a:solidFill>
                  <a:srgbClr val="7A7E85"/>
                </a:solidFill>
                <a:latin typeface="Arial Unicode MS"/>
                <a:ea typeface="JetBrains Mono"/>
              </a:rPr>
              <a:t># </a:t>
            </a: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예측</a:t>
            </a:r>
            <a:b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lang="ko-KR" altLang="ko-KR" sz="1400" dirty="0">
                <a:solidFill>
                  <a:srgbClr val="7A7E85"/>
                </a:solidFill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model.predict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image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np.argmax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class_names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=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prediction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[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0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][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index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]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Class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:"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class_name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400" dirty="0" err="1">
                <a:solidFill>
                  <a:srgbClr val="8888C6"/>
                </a:solidFill>
                <a:latin typeface="Arial Unicode MS"/>
                <a:ea typeface="JetBrains Mono"/>
              </a:rPr>
              <a:t>print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Confidence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Score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:"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, </a:t>
            </a:r>
            <a:r>
              <a:rPr lang="ko-KR" altLang="ko-KR" sz="1400" dirty="0" err="1">
                <a:solidFill>
                  <a:srgbClr val="6AAB73"/>
                </a:solidFill>
                <a:latin typeface="Arial Unicode MS"/>
                <a:ea typeface="JetBrains Mono"/>
              </a:rPr>
              <a:t>f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"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{</a:t>
            </a: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confidence_score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*</a:t>
            </a:r>
            <a:r>
              <a:rPr lang="ko-KR" altLang="ko-KR" sz="1400" dirty="0">
                <a:solidFill>
                  <a:srgbClr val="2AACB8"/>
                </a:solidFill>
                <a:latin typeface="Arial Unicode MS"/>
                <a:ea typeface="JetBrains Mono"/>
              </a:rPr>
              <a:t>100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: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.2f</a:t>
            </a:r>
            <a:r>
              <a:rPr lang="ko-KR" altLang="ko-KR" sz="1400" dirty="0">
                <a:solidFill>
                  <a:srgbClr val="CF8E6D"/>
                </a:solidFill>
                <a:latin typeface="Arial Unicode MS"/>
                <a:ea typeface="JetBrains Mono"/>
              </a:rPr>
              <a:t>}</a:t>
            </a:r>
            <a:r>
              <a:rPr lang="ko-KR" altLang="ko-KR" sz="1400" dirty="0">
                <a:solidFill>
                  <a:srgbClr val="6AAB73"/>
                </a:solidFill>
                <a:latin typeface="Arial Unicode MS"/>
                <a:ea typeface="JetBrains Mono"/>
              </a:rPr>
              <a:t>%"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 err="1">
                <a:solidFill>
                  <a:srgbClr val="BCBEC4"/>
                </a:solidFill>
                <a:latin typeface="Arial Unicode MS"/>
                <a:ea typeface="JetBrains Mono"/>
              </a:rPr>
              <a:t>camera.release</a:t>
            </a: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()</a:t>
            </a:r>
            <a:b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</a:br>
            <a:r>
              <a:rPr lang="ko-KR" altLang="ko-KR" sz="1400" dirty="0">
                <a:solidFill>
                  <a:srgbClr val="BCBEC4"/>
                </a:solidFill>
                <a:latin typeface="Arial Unicode MS"/>
                <a:ea typeface="JetBrains Mono"/>
              </a:rPr>
              <a:t>cv2.destroyAllWindows()</a:t>
            </a:r>
            <a:endParaRPr lang="ko-KR" altLang="ko-KR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7227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C6C4D8-4A7D-95DD-689B-370B364A6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Homework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03EA6D-F14C-C19F-2991-EBB60123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자신이 기획한 프로젝트를 중심으로 </a:t>
            </a:r>
            <a:r>
              <a:rPr lang="en-US" altLang="ko-KR" dirty="0"/>
              <a:t>AI </a:t>
            </a:r>
            <a:r>
              <a:rPr lang="ko-KR" altLang="en-US" dirty="0"/>
              <a:t>추론 모델 개발 과정 전체를 수행</a:t>
            </a:r>
            <a:endParaRPr lang="en-US" altLang="ko-KR" dirty="0"/>
          </a:p>
          <a:p>
            <a:r>
              <a:rPr lang="ko-KR" altLang="en-US" dirty="0"/>
              <a:t>아래 단계를 반드시 포함해야 함</a:t>
            </a:r>
            <a:endParaRPr lang="en-US" altLang="ko-KR" dirty="0"/>
          </a:p>
          <a:p>
            <a:pPr lvl="1"/>
            <a:r>
              <a:rPr lang="ko-KR" altLang="en-US" dirty="0"/>
              <a:t>데이터셋 구축</a:t>
            </a:r>
            <a:endParaRPr lang="en-US" altLang="ko-KR" dirty="0"/>
          </a:p>
          <a:p>
            <a:pPr lvl="2"/>
            <a:r>
              <a:rPr lang="ko-KR" altLang="en-US" dirty="0"/>
              <a:t>관심 있는 주제를 정하고 데이터 모으기 </a:t>
            </a:r>
            <a:r>
              <a:rPr lang="en-US" altLang="ko-KR" dirty="0"/>
              <a:t>(</a:t>
            </a:r>
            <a:r>
              <a:rPr lang="ko-KR" altLang="en-US" dirty="0"/>
              <a:t>직접 촬영</a:t>
            </a:r>
            <a:r>
              <a:rPr lang="en-US" altLang="ko-KR" dirty="0"/>
              <a:t>, </a:t>
            </a:r>
            <a:r>
              <a:rPr lang="ko-KR" altLang="en-US" dirty="0"/>
              <a:t>인터넷 수집</a:t>
            </a:r>
            <a:r>
              <a:rPr lang="en-US" altLang="ko-KR" dirty="0"/>
              <a:t>, Kaggle </a:t>
            </a:r>
            <a:r>
              <a:rPr lang="ko-KR" altLang="en-US" dirty="0"/>
              <a:t>활용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최소 </a:t>
            </a:r>
            <a:r>
              <a:rPr lang="en-US" altLang="ko-KR" dirty="0"/>
              <a:t>2</a:t>
            </a:r>
            <a:r>
              <a:rPr lang="ko-KR" altLang="en-US" dirty="0"/>
              <a:t>개 이상의 클래스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강아지 </a:t>
            </a:r>
            <a:r>
              <a:rPr lang="en-US" altLang="ko-KR" dirty="0"/>
              <a:t>vs </a:t>
            </a:r>
            <a:r>
              <a:rPr lang="ko-KR" altLang="en-US" dirty="0"/>
              <a:t>고양이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클래스별 최소 </a:t>
            </a:r>
            <a:r>
              <a:rPr lang="en-US" altLang="ko-KR" dirty="0"/>
              <a:t>30</a:t>
            </a:r>
            <a:r>
              <a:rPr lang="ko-KR" altLang="en-US" dirty="0"/>
              <a:t>장 이상 준비</a:t>
            </a:r>
            <a:endParaRPr lang="en-US" altLang="ko-KR" dirty="0"/>
          </a:p>
          <a:p>
            <a:pPr lvl="1"/>
            <a:r>
              <a:rPr lang="ko-KR" altLang="en-US" dirty="0"/>
              <a:t>모델 학습</a:t>
            </a:r>
            <a:endParaRPr lang="en-US" altLang="ko-KR" dirty="0"/>
          </a:p>
          <a:p>
            <a:pPr lvl="2"/>
            <a:r>
              <a:rPr lang="en-US" altLang="ko-KR" dirty="0"/>
              <a:t>Teachable Machine</a:t>
            </a:r>
            <a:r>
              <a:rPr lang="ko-KR" altLang="en-US" dirty="0"/>
              <a:t>을 활용해 모델 학습 진행</a:t>
            </a:r>
            <a:endParaRPr lang="en-US" altLang="ko-KR" dirty="0"/>
          </a:p>
          <a:p>
            <a:pPr lvl="2"/>
            <a:r>
              <a:rPr lang="ko-KR" altLang="en-US" dirty="0"/>
              <a:t>학습 완료 후 모델</a:t>
            </a:r>
            <a:r>
              <a:rPr lang="en-US" altLang="ko-KR" dirty="0"/>
              <a:t>(keras_model.h5)</a:t>
            </a:r>
            <a:r>
              <a:rPr lang="ko-KR" altLang="en-US" dirty="0"/>
              <a:t>과 라벨</a:t>
            </a:r>
            <a:r>
              <a:rPr lang="en-US" altLang="ko-KR" dirty="0"/>
              <a:t>(labels.txt) </a:t>
            </a:r>
            <a:r>
              <a:rPr lang="ko-KR" altLang="en-US" dirty="0"/>
              <a:t>내보내기</a:t>
            </a:r>
            <a:endParaRPr lang="en-US" altLang="ko-KR" dirty="0"/>
          </a:p>
          <a:p>
            <a:pPr lvl="1"/>
            <a:r>
              <a:rPr lang="ko-KR" altLang="en-US" dirty="0"/>
              <a:t>추론모델 실행</a:t>
            </a:r>
            <a:endParaRPr lang="en-US" altLang="ko-KR" dirty="0"/>
          </a:p>
          <a:p>
            <a:pPr lvl="2"/>
            <a:r>
              <a:rPr lang="en-US" altLang="ko-KR" dirty="0"/>
              <a:t>Python + OpenCV </a:t>
            </a:r>
            <a:r>
              <a:rPr lang="ko-KR" altLang="en-US" dirty="0"/>
              <a:t>환경에서 학습된 모델을 불러와 추론 수행</a:t>
            </a:r>
            <a:endParaRPr lang="en-US" altLang="ko-KR" dirty="0"/>
          </a:p>
          <a:p>
            <a:pPr lvl="2"/>
            <a:r>
              <a:rPr lang="en-US" altLang="ko-KR" dirty="0"/>
              <a:t>(</a:t>
            </a:r>
            <a:r>
              <a:rPr lang="ko-KR" altLang="en-US" dirty="0"/>
              <a:t>선택</a:t>
            </a:r>
            <a:r>
              <a:rPr lang="en-US" altLang="ko-KR" dirty="0"/>
              <a:t>) </a:t>
            </a:r>
            <a:r>
              <a:rPr lang="ko-KR" altLang="en-US" dirty="0" err="1"/>
              <a:t>웹캠을</a:t>
            </a:r>
            <a:r>
              <a:rPr lang="ko-KR" altLang="en-US" dirty="0"/>
              <a:t> 이용한 실시간 예측 기능 구현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5CF65-9146-42D2-D348-A7217A097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C3B5-688F-4DE3-8931-C7D5391CC2B4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607E6-3378-2F4A-F58D-57C8FB78F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/>
              <a:t>Software&amp;System Lab.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D56102-DB7D-0364-6163-1BF45C77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8F53C-9B9C-4190-B98E-954091A4C37E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77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26EB8A94-98F7-46E7-A1D3-14C4B4E87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Jetbrains</a:t>
            </a:r>
            <a:r>
              <a:rPr lang="ko-KR" altLang="en-US" dirty="0"/>
              <a:t> </a:t>
            </a:r>
            <a:r>
              <a:rPr lang="en-US" altLang="ko-KR" dirty="0"/>
              <a:t>IDEs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BA8FAA-4D6C-D778-692B-5C7955C70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70" y="837961"/>
            <a:ext cx="1290011" cy="1270758"/>
          </a:xfrm>
          <a:prstGeom prst="rect">
            <a:avLst/>
          </a:prstGeom>
        </p:spPr>
      </p:pic>
      <p:pic>
        <p:nvPicPr>
          <p:cNvPr id="1026" name="Picture 2" descr="All Products Pack: Access all JetBrains desktop tools including IDEs,  extensions and profilers.">
            <a:extLst>
              <a:ext uri="{FF2B5EF4-FFF2-40B4-BE49-F238E27FC236}">
                <a16:creationId xmlns:a16="http://schemas.microsoft.com/office/drawing/2014/main" id="{B9967A5E-331B-A7F5-4364-0C4C16671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422" y="755811"/>
            <a:ext cx="6998348" cy="53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47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Jetbrains</a:t>
            </a:r>
            <a:r>
              <a:rPr lang="en-US" altLang="ko-KR" dirty="0"/>
              <a:t> IDE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/>
              <a:t>Jetbrains</a:t>
            </a:r>
            <a:r>
              <a:rPr lang="en-US" altLang="ko-KR" sz="2400" dirty="0"/>
              <a:t> IDE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en-US" altLang="ko-KR" sz="2200" dirty="0"/>
              <a:t> </a:t>
            </a:r>
            <a:r>
              <a:rPr lang="en-US" altLang="ko-KR" sz="2200" dirty="0" err="1"/>
              <a:t>Jetbrains</a:t>
            </a:r>
            <a:r>
              <a:rPr lang="en-US" altLang="ko-KR" sz="2200" dirty="0"/>
              <a:t> </a:t>
            </a:r>
            <a:r>
              <a:rPr lang="ko-KR" altLang="en-US" sz="2200" dirty="0"/>
              <a:t>에서 다양한 분야의 </a:t>
            </a:r>
            <a:r>
              <a:rPr lang="en-US" altLang="ko-KR" sz="2200" dirty="0"/>
              <a:t>IDE </a:t>
            </a:r>
            <a:r>
              <a:rPr lang="ko-KR" altLang="en-US" sz="2200" dirty="0"/>
              <a:t>제공</a:t>
            </a:r>
            <a:endParaRPr lang="en-US" altLang="ko-KR" sz="2200" dirty="0"/>
          </a:p>
          <a:p>
            <a:pPr lvl="2">
              <a:lnSpc>
                <a:spcPct val="150000"/>
              </a:lnSpc>
            </a:pPr>
            <a:r>
              <a:rPr lang="en-US" altLang="ko-KR" sz="2200" dirty="0"/>
              <a:t> C : </a:t>
            </a:r>
            <a:r>
              <a:rPr lang="en-US" altLang="ko-KR" sz="2200" dirty="0" err="1"/>
              <a:t>CLion</a:t>
            </a:r>
            <a:endParaRPr lang="en-US" altLang="ko-KR" sz="2200" dirty="0"/>
          </a:p>
          <a:p>
            <a:pPr lvl="2">
              <a:lnSpc>
                <a:spcPct val="150000"/>
              </a:lnSpc>
            </a:pPr>
            <a:r>
              <a:rPr lang="en-US" altLang="ko-KR" sz="2200" dirty="0"/>
              <a:t> Python : PyCharm</a:t>
            </a:r>
          </a:p>
          <a:p>
            <a:pPr lvl="2">
              <a:lnSpc>
                <a:spcPct val="150000"/>
              </a:lnSpc>
            </a:pPr>
            <a:r>
              <a:rPr lang="en-US" altLang="ko-KR" sz="2200" dirty="0"/>
              <a:t> Web : Web storm</a:t>
            </a:r>
          </a:p>
          <a:p>
            <a:pPr lvl="2">
              <a:lnSpc>
                <a:spcPct val="150000"/>
              </a:lnSpc>
            </a:pPr>
            <a:r>
              <a:rPr lang="en-US" altLang="ko-KR" sz="2200" dirty="0"/>
              <a:t> Java : IntelliJ IDEA</a:t>
            </a:r>
          </a:p>
          <a:p>
            <a:pPr lvl="1">
              <a:lnSpc>
                <a:spcPct val="150000"/>
              </a:lnSpc>
            </a:pPr>
            <a:r>
              <a:rPr lang="en-US" altLang="ko-KR" sz="2200" dirty="0"/>
              <a:t> </a:t>
            </a:r>
            <a:r>
              <a:rPr lang="ko-KR" altLang="en-US" sz="2200" dirty="0"/>
              <a:t>현재 다양한 분야 및 업체에서 활용하고 있는 강력한 상용 </a:t>
            </a:r>
            <a:r>
              <a:rPr lang="en-US" altLang="ko-KR" sz="2200" dirty="0"/>
              <a:t>IDE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6C36C3-EDE1-CAC1-13B9-CA6BEDD75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930" y="773639"/>
            <a:ext cx="2978201" cy="345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09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Jetbrains</a:t>
            </a:r>
            <a:r>
              <a:rPr lang="en-US" altLang="ko-KR" dirty="0"/>
              <a:t> IDE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/>
              <a:t>Jetbrains</a:t>
            </a:r>
            <a:r>
              <a:rPr lang="en-US" altLang="ko-KR" sz="2400" dirty="0"/>
              <a:t> IDE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학교 </a:t>
            </a:r>
            <a:r>
              <a:rPr lang="en-US" altLang="ko-KR" sz="2200" dirty="0"/>
              <a:t>Email </a:t>
            </a:r>
            <a:r>
              <a:rPr lang="ko-KR" altLang="en-US" sz="2200" dirty="0"/>
              <a:t>계정으로도 학생용 개인 라이선스 획득 가능</a:t>
            </a:r>
            <a:endParaRPr lang="en-US" altLang="ko-KR" sz="2200" dirty="0"/>
          </a:p>
          <a:p>
            <a:pPr lvl="2"/>
            <a:r>
              <a:rPr lang="en-US" altLang="ko-KR" sz="2000" dirty="0">
                <a:hlinkClick r:id="rId2"/>
              </a:rPr>
              <a:t>https://www.jetbrains.com/ko-kr/academy/student-pack/</a:t>
            </a:r>
            <a:r>
              <a:rPr lang="en-US" altLang="ko-KR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PyCharm </a:t>
            </a:r>
            <a:r>
              <a:rPr lang="ko-KR" altLang="en-US" sz="2000" dirty="0"/>
              <a:t>외에도 다양한 </a:t>
            </a:r>
            <a:r>
              <a:rPr lang="en-US" altLang="ko-KR" sz="2000" dirty="0"/>
              <a:t>IDE </a:t>
            </a:r>
            <a:r>
              <a:rPr lang="ko-KR" altLang="en-US" sz="2000" dirty="0"/>
              <a:t>제공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CLion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Webstorm</a:t>
            </a:r>
            <a:r>
              <a:rPr lang="en-US" altLang="ko-KR" sz="2000" dirty="0"/>
              <a:t> </a:t>
            </a:r>
            <a:r>
              <a:rPr lang="ko-KR" altLang="en-US" sz="2000" dirty="0"/>
              <a:t>등</a:t>
            </a:r>
            <a:r>
              <a:rPr lang="en-US" altLang="ko-KR" sz="2000" dirty="0"/>
              <a:t>..)</a:t>
            </a:r>
          </a:p>
          <a:p>
            <a:pPr lvl="2">
              <a:lnSpc>
                <a:spcPct val="150000"/>
              </a:lnSpc>
            </a:pPr>
            <a:r>
              <a:rPr lang="en-US" altLang="ko-KR" sz="2000" dirty="0"/>
              <a:t> </a:t>
            </a:r>
            <a:r>
              <a:rPr lang="ko-KR" altLang="en-US" sz="2000" dirty="0"/>
              <a:t>학교 이메일을 이용하면 약 </a:t>
            </a:r>
            <a:r>
              <a:rPr lang="en-US" altLang="ko-KR" sz="2000" dirty="0"/>
              <a:t>200</a:t>
            </a:r>
            <a:r>
              <a:rPr lang="ko-KR" altLang="en-US" sz="2000" dirty="0"/>
              <a:t>만원 상당의 </a:t>
            </a:r>
            <a:r>
              <a:rPr lang="en-US" altLang="ko-KR" sz="2000" dirty="0"/>
              <a:t>IDE</a:t>
            </a:r>
            <a:r>
              <a:rPr lang="ko-KR" altLang="en-US" sz="2000" dirty="0"/>
              <a:t>들을 무료로 이용 가능</a:t>
            </a:r>
            <a:endParaRPr lang="en-US" altLang="ko-KR" sz="2000" dirty="0"/>
          </a:p>
          <a:p>
            <a:pPr lvl="2">
              <a:lnSpc>
                <a:spcPct val="150000"/>
              </a:lnSpc>
            </a:pPr>
            <a:r>
              <a:rPr lang="en-US" altLang="ko-KR" sz="2000" dirty="0"/>
              <a:t> </a:t>
            </a:r>
            <a:r>
              <a:rPr lang="en-US" altLang="ko-KR" sz="2000" dirty="0">
                <a:hlinkClick r:id="rId3"/>
              </a:rPr>
              <a:t>https://www.jetbrains.com/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832772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</a:t>
            </a:r>
            <a:r>
              <a:rPr lang="en-US" altLang="ko-KR" sz="2200" dirty="0"/>
              <a:t>PyCharm </a:t>
            </a:r>
            <a:r>
              <a:rPr lang="ko-KR" altLang="en-US" sz="2200" dirty="0"/>
              <a:t>설치 페이지 접속 </a:t>
            </a:r>
            <a:r>
              <a:rPr lang="en-US" altLang="ko-KR" sz="2200" dirty="0"/>
              <a:t>:  </a:t>
            </a:r>
            <a:r>
              <a:rPr lang="en-US" altLang="ko-KR" sz="2200" dirty="0">
                <a:hlinkClick r:id="rId2"/>
              </a:rPr>
              <a:t>https://www.jetbrains.com/ko-kr/pycharm/</a:t>
            </a:r>
            <a:endParaRPr lang="en-US" altLang="ko-KR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AC4133-57FB-64D2-A71D-E06875CF6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068" y="2086129"/>
            <a:ext cx="6185804" cy="431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8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 </a:t>
            </a:r>
            <a:r>
              <a:rPr lang="ko-KR" altLang="en-US" dirty="0"/>
              <a:t>프로그래밍 환경 </a:t>
            </a:r>
            <a:r>
              <a:rPr lang="en-US" altLang="ko-KR" dirty="0"/>
              <a:t>- PyCharm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5A409A-BA72-4570-9179-92D8A7501845}"/>
              </a:ext>
            </a:extLst>
          </p:cNvPr>
          <p:cNvSpPr txBox="1"/>
          <p:nvPr/>
        </p:nvSpPr>
        <p:spPr>
          <a:xfrm>
            <a:off x="211666" y="244589"/>
            <a:ext cx="4947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FD1654-AE42-4B78-BB2B-4EC0A57F8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56" y="864485"/>
            <a:ext cx="10515600" cy="5538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 방법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 </a:t>
            </a:r>
            <a:r>
              <a:rPr lang="en-US" altLang="ko-KR" sz="2200" dirty="0"/>
              <a:t>PyCharm </a:t>
            </a:r>
            <a:r>
              <a:rPr lang="ko-KR" altLang="en-US" sz="2200" dirty="0"/>
              <a:t>설치</a:t>
            </a:r>
            <a:endParaRPr lang="en-US" altLang="ko-KR" sz="2000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2468601-98B7-7C77-EFA1-2EA645C85423}"/>
              </a:ext>
            </a:extLst>
          </p:cNvPr>
          <p:cNvGrpSpPr/>
          <p:nvPr/>
        </p:nvGrpSpPr>
        <p:grpSpPr>
          <a:xfrm>
            <a:off x="389283" y="2348188"/>
            <a:ext cx="11413434" cy="3536004"/>
            <a:chOff x="389283" y="2348188"/>
            <a:chExt cx="11413434" cy="353600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C6B0A8E-3594-CB3E-8C6A-48AC1ED47695}"/>
                </a:ext>
              </a:extLst>
            </p:cNvPr>
            <p:cNvGrpSpPr/>
            <p:nvPr/>
          </p:nvGrpSpPr>
          <p:grpSpPr>
            <a:xfrm>
              <a:off x="389283" y="2348188"/>
              <a:ext cx="11413434" cy="3536004"/>
              <a:chOff x="389283" y="2076584"/>
              <a:chExt cx="11413434" cy="3536004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474C21C-B850-203C-D933-BFB933C758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89283" y="2076584"/>
                <a:ext cx="5670487" cy="3513555"/>
              </a:xfrm>
              <a:prstGeom prst="rect">
                <a:avLst/>
              </a:prstGeom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A5CBB6FA-79A3-692A-B880-340C284F65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6000" y="2076584"/>
                <a:ext cx="5706717" cy="3536004"/>
              </a:xfrm>
              <a:prstGeom prst="rect">
                <a:avLst/>
              </a:prstGeom>
            </p:spPr>
          </p:pic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9BAB360-DBE9-9CDE-0225-CB7B17474A77}"/>
                </a:ext>
              </a:extLst>
            </p:cNvPr>
            <p:cNvSpPr/>
            <p:nvPr/>
          </p:nvSpPr>
          <p:spPr>
            <a:xfrm>
              <a:off x="4017272" y="5495454"/>
              <a:ext cx="955563" cy="2848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07C8FA4-7EF7-B444-002A-FEEF189521C0}"/>
                </a:ext>
              </a:extLst>
            </p:cNvPr>
            <p:cNvSpPr/>
            <p:nvPr/>
          </p:nvSpPr>
          <p:spPr>
            <a:xfrm>
              <a:off x="9768689" y="5522613"/>
              <a:ext cx="955563" cy="2848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6938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1397</TotalTime>
  <Words>3409</Words>
  <Application>Microsoft Office PowerPoint</Application>
  <PresentationFormat>와이드스크린</PresentationFormat>
  <Paragraphs>402</Paragraphs>
  <Slides>46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3" baseType="lpstr">
      <vt:lpstr>Arial Unicode MS</vt:lpstr>
      <vt:lpstr>KoPub돋움체 Bold</vt:lpstr>
      <vt:lpstr>맑은 고딕</vt:lpstr>
      <vt:lpstr>Arial</vt:lpstr>
      <vt:lpstr>Courier New</vt:lpstr>
      <vt:lpstr>Wingdings</vt:lpstr>
      <vt:lpstr>Office 테마</vt:lpstr>
      <vt:lpstr>인공지능 응용 시스템 개발</vt:lpstr>
      <vt:lpstr>목차</vt:lpstr>
      <vt:lpstr>Goal</vt:lpstr>
      <vt:lpstr>개발환경 구축 – 통합개발환경(IDE)</vt:lpstr>
      <vt:lpstr>Jetbrains IDEs</vt:lpstr>
      <vt:lpstr>Jetbrains IDE</vt:lpstr>
      <vt:lpstr>Jetbrains IDE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파이썬 프로그래밍 환경 - PyCharm</vt:lpstr>
      <vt:lpstr>모델 학습 및 추론모델 얻기</vt:lpstr>
      <vt:lpstr>모델 학습 및 추론모델 얻기</vt:lpstr>
      <vt:lpstr>모델 학습 및 추론모델 얻기 – 데이터셋 구축</vt:lpstr>
      <vt:lpstr>모델 학습 및 추론모델 얻기 – 데이터셋 구축</vt:lpstr>
      <vt:lpstr>모델 학습 및 추론모델 얻기 – 모델 학습</vt:lpstr>
      <vt:lpstr>모델 학습 및 추론모델 얻기 – 모델 학습</vt:lpstr>
      <vt:lpstr>모델 학습 및 추론모델 얻기 – 모델 내보내기</vt:lpstr>
      <vt:lpstr>응용 실습</vt:lpstr>
      <vt:lpstr>실습 준비</vt:lpstr>
      <vt:lpstr>실습 준비</vt:lpstr>
      <vt:lpstr>실습 준비</vt:lpstr>
      <vt:lpstr>실습 준비 환경 세팅 – 프로젝트 생성</vt:lpstr>
      <vt:lpstr>실습 준비 환경 세팅 – 프로젝트 생성</vt:lpstr>
      <vt:lpstr>실습 준비 환경 세팅 – 필요한 라이브러리 설치</vt:lpstr>
      <vt:lpstr>실습 준비 환경 세팅 – 테스트 코드 수행</vt:lpstr>
      <vt:lpstr>실습 준비 환경 세팅 – 테스트 코드 수행</vt:lpstr>
      <vt:lpstr>추론모델을 이용한 응용 실습</vt:lpstr>
      <vt:lpstr>추론모델을 이용한 응용 실습 – 실습 준비</vt:lpstr>
      <vt:lpstr>실습 1 : 파일 입출력을 활용한 추론모델 적용</vt:lpstr>
      <vt:lpstr>실습 1 : 파일 입출력을 활용한 추론모델 적용</vt:lpstr>
      <vt:lpstr>실습 1 : 파일 입출력을 활용한 추론모델 적용</vt:lpstr>
      <vt:lpstr>실습 2 : 웹캠을 활용한 추론모델 적용</vt:lpstr>
      <vt:lpstr>실습 2 : 웹캠을 활용한 추론모델 적용</vt:lpstr>
      <vt:lpstr>실습 2 : 웹캠을 활용한 추론모델 적용</vt:lpstr>
      <vt:lpstr>실습 2 : 웹캠을 활용한 추론모델 적용</vt:lpstr>
      <vt:lpstr>실습 2 : 웹캠을 활용한 추론모델 적용</vt:lpstr>
      <vt:lpstr>실습 3 : 추론모델 응용 실습  - 스페이스바를 눌렀을 때만 추론 결과 출력</vt:lpstr>
      <vt:lpstr>실습 3 : 추론모델 응용 실습  - 스페이스바를 눌렀을 때만 추론 결과 출력</vt:lpstr>
      <vt:lpstr>실습 3 : 추론모델 응용 실습  - 스페이스바를 눌렀을 때만 추론 결과 출력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jeonsoobin</dc:creator>
  <cp:lastModifiedBy>문지원</cp:lastModifiedBy>
  <cp:revision>15</cp:revision>
  <dcterms:created xsi:type="dcterms:W3CDTF">2025-06-12T05:28:34Z</dcterms:created>
  <dcterms:modified xsi:type="dcterms:W3CDTF">2025-08-22T04:54:13Z</dcterms:modified>
</cp:coreProperties>
</file>

<file path=docProps/thumbnail.jpeg>
</file>